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65" r:id="rId3"/>
    <p:sldId id="364" r:id="rId4"/>
    <p:sldId id="264" r:id="rId5"/>
    <p:sldId id="348" r:id="rId6"/>
    <p:sldId id="347" r:id="rId7"/>
    <p:sldId id="339" r:id="rId8"/>
    <p:sldId id="346" r:id="rId9"/>
    <p:sldId id="363" r:id="rId10"/>
    <p:sldId id="352" r:id="rId11"/>
    <p:sldId id="350" r:id="rId12"/>
    <p:sldId id="351" r:id="rId13"/>
    <p:sldId id="356" r:id="rId14"/>
    <p:sldId id="353" r:id="rId15"/>
    <p:sldId id="355" r:id="rId16"/>
    <p:sldId id="354" r:id="rId17"/>
    <p:sldId id="358" r:id="rId18"/>
    <p:sldId id="343" r:id="rId19"/>
    <p:sldId id="369" r:id="rId20"/>
    <p:sldId id="359" r:id="rId21"/>
    <p:sldId id="366" r:id="rId22"/>
    <p:sldId id="360"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Glennie" initials="AG" lastIdx="13" clrIdx="0">
    <p:extLst>
      <p:ext uri="{19B8F6BF-5375-455C-9EA6-DF929625EA0E}">
        <p15:presenceInfo xmlns:p15="http://schemas.microsoft.com/office/powerpoint/2012/main" userId="S::Alison.Glennie@stalbans.gov.uk::caaef46d-4e78-438c-b676-009c12423d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2578" autoAdjust="0"/>
  </p:normalViewPr>
  <p:slideViewPr>
    <p:cSldViewPr snapToGrid="0">
      <p:cViewPr varScale="1">
        <p:scale>
          <a:sx n="101" d="100"/>
          <a:sy n="101" d="100"/>
        </p:scale>
        <p:origin x="6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8T10:19:30.574" idx="13">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E2C9E-D54E-4DF1-8B48-9DDDE7567560}"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5B30E-7650-485D-A2B4-527E4ACCA70F}" type="slidenum">
              <a:rPr lang="en-GB" smtClean="0"/>
              <a:t>‹#›</a:t>
            </a:fld>
            <a:endParaRPr lang="en-GB"/>
          </a:p>
        </p:txBody>
      </p:sp>
    </p:spTree>
    <p:extLst>
      <p:ext uri="{BB962C8B-B14F-4D97-AF65-F5344CB8AC3E}">
        <p14:creationId xmlns:p14="http://schemas.microsoft.com/office/powerpoint/2010/main" val="20953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BBF99D64-E900-4E45-B720-513B52166B8C}" type="slidenum">
              <a:rPr lang="en-GB" smtClean="0"/>
              <a:t>1</a:t>
            </a:fld>
            <a:endParaRPr lang="en-GB"/>
          </a:p>
        </p:txBody>
      </p:sp>
    </p:spTree>
    <p:extLst>
      <p:ext uri="{BB962C8B-B14F-4D97-AF65-F5344CB8AC3E}">
        <p14:creationId xmlns:p14="http://schemas.microsoft.com/office/powerpoint/2010/main" val="123749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11</a:t>
            </a:fld>
            <a:endParaRPr lang="en-GB"/>
          </a:p>
        </p:txBody>
      </p:sp>
    </p:spTree>
    <p:extLst>
      <p:ext uri="{BB962C8B-B14F-4D97-AF65-F5344CB8AC3E}">
        <p14:creationId xmlns:p14="http://schemas.microsoft.com/office/powerpoint/2010/main" val="159309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1DA5B30E-7650-485D-A2B4-527E4ACCA70F}" type="slidenum">
              <a:rPr lang="en-GB" smtClean="0"/>
              <a:t>12</a:t>
            </a:fld>
            <a:endParaRPr lang="en-GB"/>
          </a:p>
        </p:txBody>
      </p:sp>
    </p:spTree>
    <p:extLst>
      <p:ext uri="{BB962C8B-B14F-4D97-AF65-F5344CB8AC3E}">
        <p14:creationId xmlns:p14="http://schemas.microsoft.com/office/powerpoint/2010/main" val="118977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1DA5B30E-7650-485D-A2B4-527E4ACCA70F}" type="slidenum">
              <a:rPr lang="en-GB" smtClean="0"/>
              <a:t>13</a:t>
            </a:fld>
            <a:endParaRPr lang="en-GB"/>
          </a:p>
        </p:txBody>
      </p:sp>
    </p:spTree>
    <p:extLst>
      <p:ext uri="{BB962C8B-B14F-4D97-AF65-F5344CB8AC3E}">
        <p14:creationId xmlns:p14="http://schemas.microsoft.com/office/powerpoint/2010/main" val="62635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14</a:t>
            </a:fld>
            <a:endParaRPr lang="en-GB"/>
          </a:p>
        </p:txBody>
      </p:sp>
    </p:spTree>
    <p:extLst>
      <p:ext uri="{BB962C8B-B14F-4D97-AF65-F5344CB8AC3E}">
        <p14:creationId xmlns:p14="http://schemas.microsoft.com/office/powerpoint/2010/main" val="4500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15</a:t>
            </a:fld>
            <a:endParaRPr lang="en-GB"/>
          </a:p>
        </p:txBody>
      </p:sp>
    </p:spTree>
    <p:extLst>
      <p:ext uri="{BB962C8B-B14F-4D97-AF65-F5344CB8AC3E}">
        <p14:creationId xmlns:p14="http://schemas.microsoft.com/office/powerpoint/2010/main" val="195336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1DA5B30E-7650-485D-A2B4-527E4ACCA70F}" type="slidenum">
              <a:rPr lang="en-GB" smtClean="0"/>
              <a:t>16</a:t>
            </a:fld>
            <a:endParaRPr lang="en-GB"/>
          </a:p>
        </p:txBody>
      </p:sp>
    </p:spTree>
    <p:extLst>
      <p:ext uri="{BB962C8B-B14F-4D97-AF65-F5344CB8AC3E}">
        <p14:creationId xmlns:p14="http://schemas.microsoft.com/office/powerpoint/2010/main" val="417111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1DA5B30E-7650-485D-A2B4-527E4ACCA70F}" type="slidenum">
              <a:rPr lang="en-GB" smtClean="0"/>
              <a:t>17</a:t>
            </a:fld>
            <a:endParaRPr lang="en-GB"/>
          </a:p>
        </p:txBody>
      </p:sp>
    </p:spTree>
    <p:extLst>
      <p:ext uri="{BB962C8B-B14F-4D97-AF65-F5344CB8AC3E}">
        <p14:creationId xmlns:p14="http://schemas.microsoft.com/office/powerpoint/2010/main" val="397292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BBF99D64-E900-4E45-B720-513B52166B8C}" type="slidenum">
              <a:rPr lang="en-GB" smtClean="0"/>
              <a:t>18</a:t>
            </a:fld>
            <a:endParaRPr lang="en-GB"/>
          </a:p>
        </p:txBody>
      </p:sp>
    </p:spTree>
    <p:extLst>
      <p:ext uri="{BB962C8B-B14F-4D97-AF65-F5344CB8AC3E}">
        <p14:creationId xmlns:p14="http://schemas.microsoft.com/office/powerpoint/2010/main" val="209949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19</a:t>
            </a:fld>
            <a:endParaRPr lang="en-GB"/>
          </a:p>
        </p:txBody>
      </p:sp>
    </p:spTree>
    <p:extLst>
      <p:ext uri="{BB962C8B-B14F-4D97-AF65-F5344CB8AC3E}">
        <p14:creationId xmlns:p14="http://schemas.microsoft.com/office/powerpoint/2010/main" val="214624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20</a:t>
            </a:fld>
            <a:endParaRPr lang="en-GB"/>
          </a:p>
        </p:txBody>
      </p:sp>
    </p:spTree>
    <p:extLst>
      <p:ext uri="{BB962C8B-B14F-4D97-AF65-F5344CB8AC3E}">
        <p14:creationId xmlns:p14="http://schemas.microsoft.com/office/powerpoint/2010/main" val="397636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10"/>
          </p:nvPr>
        </p:nvSpPr>
        <p:spPr/>
        <p:txBody>
          <a:bodyPr/>
          <a:lstStyle/>
          <a:p>
            <a:fld id="{BBF99D64-E900-4E45-B720-513B52166B8C}" type="slidenum">
              <a:rPr lang="en-GB" smtClean="0"/>
              <a:t>2</a:t>
            </a:fld>
            <a:endParaRPr lang="en-GB"/>
          </a:p>
        </p:txBody>
      </p:sp>
    </p:spTree>
    <p:extLst>
      <p:ext uri="{BB962C8B-B14F-4D97-AF65-F5344CB8AC3E}">
        <p14:creationId xmlns:p14="http://schemas.microsoft.com/office/powerpoint/2010/main" val="72167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1DA5B30E-7650-485D-A2B4-527E4ACCA70F}" type="slidenum">
              <a:rPr lang="en-GB" smtClean="0"/>
              <a:t>21</a:t>
            </a:fld>
            <a:endParaRPr lang="en-GB"/>
          </a:p>
        </p:txBody>
      </p:sp>
    </p:spTree>
    <p:extLst>
      <p:ext uri="{BB962C8B-B14F-4D97-AF65-F5344CB8AC3E}">
        <p14:creationId xmlns:p14="http://schemas.microsoft.com/office/powerpoint/2010/main" val="275696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BBF99D64-E900-4E45-B720-513B52166B8C}" type="slidenum">
              <a:rPr lang="en-GB" smtClean="0"/>
              <a:t>22</a:t>
            </a:fld>
            <a:endParaRPr lang="en-GB"/>
          </a:p>
        </p:txBody>
      </p:sp>
    </p:spTree>
    <p:extLst>
      <p:ext uri="{BB962C8B-B14F-4D97-AF65-F5344CB8AC3E}">
        <p14:creationId xmlns:p14="http://schemas.microsoft.com/office/powerpoint/2010/main" val="134739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t>
            </a:r>
          </a:p>
        </p:txBody>
      </p:sp>
      <p:sp>
        <p:nvSpPr>
          <p:cNvPr id="4" name="Slide Number Placeholder 3"/>
          <p:cNvSpPr>
            <a:spLocks noGrp="1"/>
          </p:cNvSpPr>
          <p:nvPr>
            <p:ph type="sldNum" sz="quarter" idx="5"/>
          </p:nvPr>
        </p:nvSpPr>
        <p:spPr/>
        <p:txBody>
          <a:bodyPr/>
          <a:lstStyle/>
          <a:p>
            <a:fld id="{BBF99D64-E900-4E45-B720-513B52166B8C}" type="slidenum">
              <a:rPr lang="en-GB" smtClean="0"/>
              <a:t>23</a:t>
            </a:fld>
            <a:endParaRPr lang="en-GB"/>
          </a:p>
        </p:txBody>
      </p:sp>
    </p:spTree>
    <p:extLst>
      <p:ext uri="{BB962C8B-B14F-4D97-AF65-F5344CB8AC3E}">
        <p14:creationId xmlns:p14="http://schemas.microsoft.com/office/powerpoint/2010/main" val="423936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a:t>
            </a:r>
          </a:p>
        </p:txBody>
      </p:sp>
      <p:sp>
        <p:nvSpPr>
          <p:cNvPr id="4" name="Slide Number Placeholder 3"/>
          <p:cNvSpPr>
            <a:spLocks noGrp="1"/>
          </p:cNvSpPr>
          <p:nvPr>
            <p:ph type="sldNum" sz="quarter" idx="5"/>
          </p:nvPr>
        </p:nvSpPr>
        <p:spPr/>
        <p:txBody>
          <a:bodyPr/>
          <a:lstStyle/>
          <a:p>
            <a:fld id="{1DA5B30E-7650-485D-A2B4-527E4ACCA70F}" type="slidenum">
              <a:rPr lang="en-GB" smtClean="0"/>
              <a:t>3</a:t>
            </a:fld>
            <a:endParaRPr lang="en-GB"/>
          </a:p>
        </p:txBody>
      </p:sp>
    </p:spTree>
    <p:extLst>
      <p:ext uri="{BB962C8B-B14F-4D97-AF65-F5344CB8AC3E}">
        <p14:creationId xmlns:p14="http://schemas.microsoft.com/office/powerpoint/2010/main" val="3262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PS-Evidence of how</a:t>
            </a:r>
            <a:r>
              <a:rPr lang="en-GB" baseline="0" dirty="0"/>
              <a:t> your project meets these criteria</a:t>
            </a:r>
            <a:r>
              <a:rPr lang="en-GB" dirty="0"/>
              <a:t> </a:t>
            </a:r>
          </a:p>
        </p:txBody>
      </p:sp>
      <p:sp>
        <p:nvSpPr>
          <p:cNvPr id="4" name="Slide Number Placeholder 3"/>
          <p:cNvSpPr>
            <a:spLocks noGrp="1"/>
          </p:cNvSpPr>
          <p:nvPr>
            <p:ph type="sldNum" sz="quarter" idx="10"/>
          </p:nvPr>
        </p:nvSpPr>
        <p:spPr/>
        <p:txBody>
          <a:bodyPr/>
          <a:lstStyle/>
          <a:p>
            <a:fld id="{BBF99D64-E900-4E45-B720-513B52166B8C}" type="slidenum">
              <a:rPr lang="en-GB" smtClean="0"/>
              <a:t>4</a:t>
            </a:fld>
            <a:endParaRPr lang="en-GB"/>
          </a:p>
        </p:txBody>
      </p:sp>
    </p:spTree>
    <p:extLst>
      <p:ext uri="{BB962C8B-B14F-4D97-AF65-F5344CB8AC3E}">
        <p14:creationId xmlns:p14="http://schemas.microsoft.com/office/powerpoint/2010/main" val="195761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1DA5B30E-7650-485D-A2B4-527E4ACCA70F}" type="slidenum">
              <a:rPr lang="en-GB" smtClean="0"/>
              <a:t>5</a:t>
            </a:fld>
            <a:endParaRPr lang="en-GB"/>
          </a:p>
        </p:txBody>
      </p:sp>
    </p:spTree>
    <p:extLst>
      <p:ext uri="{BB962C8B-B14F-4D97-AF65-F5344CB8AC3E}">
        <p14:creationId xmlns:p14="http://schemas.microsoft.com/office/powerpoint/2010/main" val="420920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1DA5B30E-7650-485D-A2B4-527E4ACCA70F}" type="slidenum">
              <a:rPr lang="en-GB" smtClean="0"/>
              <a:t>6</a:t>
            </a:fld>
            <a:endParaRPr lang="en-GB"/>
          </a:p>
        </p:txBody>
      </p:sp>
    </p:spTree>
    <p:extLst>
      <p:ext uri="{BB962C8B-B14F-4D97-AF65-F5344CB8AC3E}">
        <p14:creationId xmlns:p14="http://schemas.microsoft.com/office/powerpoint/2010/main" val="296878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BBF99D64-E900-4E45-B720-513B52166B8C}" type="slidenum">
              <a:rPr lang="en-GB" smtClean="0"/>
              <a:t>7</a:t>
            </a:fld>
            <a:endParaRPr lang="en-GB"/>
          </a:p>
        </p:txBody>
      </p:sp>
    </p:spTree>
    <p:extLst>
      <p:ext uri="{BB962C8B-B14F-4D97-AF65-F5344CB8AC3E}">
        <p14:creationId xmlns:p14="http://schemas.microsoft.com/office/powerpoint/2010/main" val="97221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BBF99D64-E900-4E45-B720-513B52166B8C}" type="slidenum">
              <a:rPr lang="en-GB" smtClean="0"/>
              <a:t>8</a:t>
            </a:fld>
            <a:endParaRPr lang="en-GB"/>
          </a:p>
        </p:txBody>
      </p:sp>
    </p:spTree>
    <p:extLst>
      <p:ext uri="{BB962C8B-B14F-4D97-AF65-F5344CB8AC3E}">
        <p14:creationId xmlns:p14="http://schemas.microsoft.com/office/powerpoint/2010/main" val="15744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1DA5B30E-7650-485D-A2B4-527E4ACCA70F}" type="slidenum">
              <a:rPr lang="en-GB" smtClean="0"/>
              <a:t>9</a:t>
            </a:fld>
            <a:endParaRPr lang="en-GB"/>
          </a:p>
        </p:txBody>
      </p:sp>
    </p:spTree>
    <p:extLst>
      <p:ext uri="{BB962C8B-B14F-4D97-AF65-F5344CB8AC3E}">
        <p14:creationId xmlns:p14="http://schemas.microsoft.com/office/powerpoint/2010/main" val="245359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1D20-874A-467D-AD8D-CA1308956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F388A9-FD59-4987-A748-21202343E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8038B7-B6B2-4A2F-B8C5-557EBCD55A2D}"/>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C34A3766-C2C7-45EE-9FB2-DBE454CA53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36E4E4-7F68-42E4-A798-AD143BDC3D77}"/>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369612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3513-A46F-4454-8F8B-3E95BCA1C4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5BA2F7-E268-4ABA-9C6A-0F252C58FB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C3EBD-5F38-424E-9BA9-FC7037226707}"/>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CE5D8B8D-9A92-4A2A-B0E8-A79B8A7D7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782C0-0530-493B-8740-5335B90D6ED4}"/>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100506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11CCB-6194-4FCB-A0D4-D039A7FBA2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C964B-BF76-4E4F-966D-B6BA4CDE75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E7F6-1BBC-4F3B-AF81-1129420E26B0}"/>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FEFE9023-111E-4C16-B35D-658BC78F1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19DC2-DF45-405A-9431-C7C730A3FBD6}"/>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8635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5D2F-2B86-4EA0-94AF-41DBE298B3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E5EC2F-1F11-41BF-ABB8-30B9B29AB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19815-B1C4-4241-9E3F-C15754D65BDD}"/>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3D3A19BC-E984-4A48-B62B-55D6B34EA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E2EC2B-C96A-4E36-AA39-2E0AC8CBB7CB}"/>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103504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AF64-ACF2-4D4F-8194-9BEEE6052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3FC3B6-0A5F-433E-9113-FFABD483D0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CEA89-C7CF-4AC1-8D36-6BE62107B5EA}"/>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F21527FA-5A93-4D58-B738-991E6F1F5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D65C67-82FB-4874-97A8-3B8299DFB1B2}"/>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83605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780A-7B42-4143-BF36-99C28149E0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AA78C5-13FF-4D29-B64B-2E6932A014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DEF3B9-0885-4CF2-B102-55FFF0C05D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8A8AAA-0455-4A38-B103-61234B963BD8}"/>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6" name="Footer Placeholder 5">
            <a:extLst>
              <a:ext uri="{FF2B5EF4-FFF2-40B4-BE49-F238E27FC236}">
                <a16:creationId xmlns:a16="http://schemas.microsoft.com/office/drawing/2014/main" id="{80CC10F6-14B9-4A2E-A268-19A8DB97E9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B48A5-16C0-4EA5-B1CC-524855544089}"/>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23157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6FAA-4B42-4619-AC9D-4981707271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3C817-BD37-4DCE-B514-0238FA0B8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F66FA-731B-426B-BF6C-280B6D9DE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A15F13-7CE7-4D62-9C3E-AE75689D7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AFDACD-ED68-4EFA-A75D-155D763225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EAE25C-8464-4C4E-8835-14FECC157505}"/>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8" name="Footer Placeholder 7">
            <a:extLst>
              <a:ext uri="{FF2B5EF4-FFF2-40B4-BE49-F238E27FC236}">
                <a16:creationId xmlns:a16="http://schemas.microsoft.com/office/drawing/2014/main" id="{37637590-DE9D-49E7-9F75-1EC6FD24F4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DB0E03-B610-4257-A5ED-B26FC75E9580}"/>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14724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B0EE-B5DE-4E2D-B7C4-684959B8B0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65AF3D-D539-4EF9-AC07-E44239A2763E}"/>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4" name="Footer Placeholder 3">
            <a:extLst>
              <a:ext uri="{FF2B5EF4-FFF2-40B4-BE49-F238E27FC236}">
                <a16:creationId xmlns:a16="http://schemas.microsoft.com/office/drawing/2014/main" id="{825B4274-5EEF-4B21-B91E-BDA525567F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B4E95-31CD-46B7-A497-626A85D8E86D}"/>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194983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7A35C-DE5B-4916-B725-5133FC9FAE7F}"/>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3" name="Footer Placeholder 2">
            <a:extLst>
              <a:ext uri="{FF2B5EF4-FFF2-40B4-BE49-F238E27FC236}">
                <a16:creationId xmlns:a16="http://schemas.microsoft.com/office/drawing/2014/main" id="{525FF5A7-6937-4406-9D9C-D732FA135C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20D361-83FE-4D80-9C84-FA01C77ED66C}"/>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33123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433A-D5DD-4F40-8952-758B8075D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18E83E-05E6-4805-B942-DA43B38E9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16C334-D80D-41AB-A1A3-DEDDF0D07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990EC-0AFF-48B0-82E8-BF5B29D8FCA1}"/>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6" name="Footer Placeholder 5">
            <a:extLst>
              <a:ext uri="{FF2B5EF4-FFF2-40B4-BE49-F238E27FC236}">
                <a16:creationId xmlns:a16="http://schemas.microsoft.com/office/drawing/2014/main" id="{FE08899A-A561-4D95-A50F-84719BB18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0EAE8-56AF-4266-A97B-12D13DC929D3}"/>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215759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824B-430B-4506-B59A-06F9A2DF1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3A5510-A127-4C77-B5F1-5F2E5D58B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0356BA-9C37-41FA-8EB2-F7DE588D3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CE3FB-F3EE-49EE-A1A5-04FC34F7278D}"/>
              </a:ext>
            </a:extLst>
          </p:cNvPr>
          <p:cNvSpPr>
            <a:spLocks noGrp="1"/>
          </p:cNvSpPr>
          <p:nvPr>
            <p:ph type="dt" sz="half" idx="10"/>
          </p:nvPr>
        </p:nvSpPr>
        <p:spPr/>
        <p:txBody>
          <a:bodyPr/>
          <a:lstStyle/>
          <a:p>
            <a:fld id="{F7F1B98A-813C-41D9-9F2E-49431AA0321F}" type="datetimeFigureOut">
              <a:rPr lang="en-GB" smtClean="0"/>
              <a:t>10/07/2023</a:t>
            </a:fld>
            <a:endParaRPr lang="en-GB"/>
          </a:p>
        </p:txBody>
      </p:sp>
      <p:sp>
        <p:nvSpPr>
          <p:cNvPr id="6" name="Footer Placeholder 5">
            <a:extLst>
              <a:ext uri="{FF2B5EF4-FFF2-40B4-BE49-F238E27FC236}">
                <a16:creationId xmlns:a16="http://schemas.microsoft.com/office/drawing/2014/main" id="{EDC65EEA-D61D-484C-8633-B870AC98CF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3CD698-C70A-40BD-B334-3C4208FA5C31}"/>
              </a:ext>
            </a:extLst>
          </p:cNvPr>
          <p:cNvSpPr>
            <a:spLocks noGrp="1"/>
          </p:cNvSpPr>
          <p:nvPr>
            <p:ph type="sldNum" sz="quarter" idx="12"/>
          </p:nvPr>
        </p:nvSpPr>
        <p:spPr/>
        <p:txBody>
          <a:bodyPr/>
          <a:lstStyle/>
          <a:p>
            <a:fld id="{9CBE2FC8-D23E-4B82-BFB8-86D3483D7C34}" type="slidenum">
              <a:rPr lang="en-GB" smtClean="0"/>
              <a:t>‹#›</a:t>
            </a:fld>
            <a:endParaRPr lang="en-GB"/>
          </a:p>
        </p:txBody>
      </p:sp>
    </p:spTree>
    <p:extLst>
      <p:ext uri="{BB962C8B-B14F-4D97-AF65-F5344CB8AC3E}">
        <p14:creationId xmlns:p14="http://schemas.microsoft.com/office/powerpoint/2010/main" val="368706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0204AD-6AA9-4950-BA02-6DC0217DC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548627-ADB0-4308-B457-B4517D9FA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702D1-AE10-41CA-9049-6C4302E43D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1B98A-813C-41D9-9F2E-49431AA0321F}" type="datetimeFigureOut">
              <a:rPr lang="en-GB" smtClean="0"/>
              <a:t>10/07/2023</a:t>
            </a:fld>
            <a:endParaRPr lang="en-GB"/>
          </a:p>
        </p:txBody>
      </p:sp>
      <p:sp>
        <p:nvSpPr>
          <p:cNvPr id="5" name="Footer Placeholder 4">
            <a:extLst>
              <a:ext uri="{FF2B5EF4-FFF2-40B4-BE49-F238E27FC236}">
                <a16:creationId xmlns:a16="http://schemas.microsoft.com/office/drawing/2014/main" id="{46C6764A-60D6-40DF-8D03-1CC3276EC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517323-A6F1-47E1-B200-A7DA40D6E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E2FC8-D23E-4B82-BFB8-86D3483D7C34}" type="slidenum">
              <a:rPr lang="en-GB" smtClean="0"/>
              <a:t>‹#›</a:t>
            </a:fld>
            <a:endParaRPr lang="en-GB"/>
          </a:p>
        </p:txBody>
      </p:sp>
    </p:spTree>
    <p:extLst>
      <p:ext uri="{BB962C8B-B14F-4D97-AF65-F5344CB8AC3E}">
        <p14:creationId xmlns:p14="http://schemas.microsoft.com/office/powerpoint/2010/main" val="229615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StAlbansGrants@communities1st.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www.communities1st.org.uk/calendar/month" TargetMode="Externa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cgf@communities1st.org.uk" TargetMode="External"/><Relationship Id="rId4" Type="http://schemas.openxmlformats.org/officeDocument/2006/relationships/hyperlink" Target="mailto:StAlbansGrants@communities1st.org.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58008"/>
            <a:ext cx="8229600" cy="1143000"/>
          </a:xfrm>
        </p:spPr>
        <p:txBody>
          <a:bodyPr>
            <a:noAutofit/>
          </a:bodyPr>
          <a:lstStyle/>
          <a:p>
            <a:pPr algn="ctr"/>
            <a:br>
              <a:rPr lang="en-GB" sz="4800" b="1" dirty="0"/>
            </a:br>
            <a:br>
              <a:rPr lang="en-GB" sz="4800" b="1" dirty="0"/>
            </a:br>
            <a:r>
              <a:rPr lang="en-GB" sz="4800" b="1" dirty="0">
                <a:latin typeface="Calibri" panose="020F0502020204030204" pitchFamily="34" charset="0"/>
                <a:cs typeface="Calibri" panose="020F0502020204030204" pitchFamily="34" charset="0"/>
              </a:rPr>
              <a:t>COMMUNITY PROJECT FUND 2023/24</a:t>
            </a:r>
            <a:br>
              <a:rPr lang="en-GB" sz="4800" b="1" dirty="0">
                <a:latin typeface="Calibri" panose="020F0502020204030204" pitchFamily="34" charset="0"/>
                <a:cs typeface="Calibri" panose="020F0502020204030204" pitchFamily="34" charset="0"/>
              </a:rPr>
            </a:br>
            <a:br>
              <a:rPr lang="en-GB" sz="4800" b="1" dirty="0">
                <a:latin typeface="Calibri" panose="020F0502020204030204" pitchFamily="34" charset="0"/>
                <a:cs typeface="Calibri" panose="020F0502020204030204" pitchFamily="34" charset="0"/>
              </a:rPr>
            </a:br>
            <a:r>
              <a:rPr lang="en-GB" sz="4800" b="1" dirty="0">
                <a:latin typeface="Calibri" panose="020F0502020204030204" pitchFamily="34" charset="0"/>
                <a:cs typeface="Calibri" panose="020F0502020204030204" pitchFamily="34" charset="0"/>
              </a:rPr>
              <a:t>INFORMATION EVENT </a:t>
            </a:r>
          </a:p>
        </p:txBody>
      </p:sp>
      <p:pic>
        <p:nvPicPr>
          <p:cNvPr id="6" name="Picture 2" descr="G:\Przemyslaw\Design guidelines\SA Logo\PNG\SADC_Primary_CMY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185" y="726963"/>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9" y="540643"/>
            <a:ext cx="1944216" cy="1020713"/>
          </a:xfrm>
          <a:prstGeom prst="rect">
            <a:avLst/>
          </a:prstGeom>
        </p:spPr>
      </p:pic>
    </p:spTree>
    <p:extLst>
      <p:ext uri="{BB962C8B-B14F-4D97-AF65-F5344CB8AC3E}">
        <p14:creationId xmlns:p14="http://schemas.microsoft.com/office/powerpoint/2010/main" val="271594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25E6-5AAA-4CB4-A4A2-AAE8417C9F4E}"/>
              </a:ext>
            </a:extLst>
          </p:cNvPr>
          <p:cNvSpPr>
            <a:spLocks noGrp="1"/>
          </p:cNvSpPr>
          <p:nvPr>
            <p:ph type="title"/>
          </p:nvPr>
        </p:nvSpPr>
        <p:spPr>
          <a:xfrm>
            <a:off x="1567542" y="2141603"/>
            <a:ext cx="8827537" cy="2574793"/>
          </a:xfrm>
        </p:spPr>
        <p:txBody>
          <a:bodyPr>
            <a:normAutofit/>
          </a:bodyPr>
          <a:lstStyle/>
          <a:p>
            <a:pPr algn="ctr"/>
            <a:r>
              <a:rPr lang="en-GB" sz="6000" b="1" dirty="0"/>
              <a:t>The application form- </a:t>
            </a:r>
            <a:br>
              <a:rPr lang="en-GB" sz="6000" b="1" dirty="0"/>
            </a:br>
            <a:r>
              <a:rPr lang="en-GB" sz="6000" b="1" dirty="0"/>
              <a:t>Key Questions</a:t>
            </a:r>
          </a:p>
        </p:txBody>
      </p:sp>
      <p:pic>
        <p:nvPicPr>
          <p:cNvPr id="5" name="Picture 4">
            <a:extLst>
              <a:ext uri="{FF2B5EF4-FFF2-40B4-BE49-F238E27FC236}">
                <a16:creationId xmlns:a16="http://schemas.microsoft.com/office/drawing/2014/main" id="{4D3E4DEE-4617-4C67-963B-1C309721E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01" y="241523"/>
            <a:ext cx="1674339" cy="879028"/>
          </a:xfrm>
          <a:prstGeom prst="rect">
            <a:avLst/>
          </a:prstGeom>
        </p:spPr>
      </p:pic>
      <p:pic>
        <p:nvPicPr>
          <p:cNvPr id="6" name="Picture 2" descr="G:\Przemyslaw\Design guidelines\SA Logo\PNG\SADC_Primary_CMYK.png">
            <a:extLst>
              <a:ext uri="{FF2B5EF4-FFF2-40B4-BE49-F238E27FC236}">
                <a16:creationId xmlns:a16="http://schemas.microsoft.com/office/drawing/2014/main" id="{38935DB5-5480-43A8-8C4D-519AAF32D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954" y="25623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44BEA8-F7CC-4DF7-BF21-0423D846F44A}"/>
              </a:ext>
            </a:extLst>
          </p:cNvPr>
          <p:cNvPicPr>
            <a:picLocks noChangeAspect="1"/>
          </p:cNvPicPr>
          <p:nvPr/>
        </p:nvPicPr>
        <p:blipFill>
          <a:blip r:embed="rId4"/>
          <a:stretch>
            <a:fillRect/>
          </a:stretch>
        </p:blipFill>
        <p:spPr>
          <a:xfrm>
            <a:off x="10156903" y="2556464"/>
            <a:ext cx="1482658" cy="1482658"/>
          </a:xfrm>
          <a:prstGeom prst="rect">
            <a:avLst/>
          </a:prstGeom>
        </p:spPr>
      </p:pic>
      <p:pic>
        <p:nvPicPr>
          <p:cNvPr id="7" name="Picture 6">
            <a:extLst>
              <a:ext uri="{FF2B5EF4-FFF2-40B4-BE49-F238E27FC236}">
                <a16:creationId xmlns:a16="http://schemas.microsoft.com/office/drawing/2014/main" id="{EB80E2B2-04DF-453C-B54E-EC4377248021}"/>
              </a:ext>
            </a:extLst>
          </p:cNvPr>
          <p:cNvPicPr>
            <a:picLocks noChangeAspect="1"/>
          </p:cNvPicPr>
          <p:nvPr/>
        </p:nvPicPr>
        <p:blipFill>
          <a:blip r:embed="rId4"/>
          <a:stretch>
            <a:fillRect/>
          </a:stretch>
        </p:blipFill>
        <p:spPr>
          <a:xfrm>
            <a:off x="8240296" y="4254790"/>
            <a:ext cx="1482658" cy="1482658"/>
          </a:xfrm>
          <a:prstGeom prst="rect">
            <a:avLst/>
          </a:prstGeom>
        </p:spPr>
      </p:pic>
      <p:pic>
        <p:nvPicPr>
          <p:cNvPr id="8" name="Picture 7">
            <a:extLst>
              <a:ext uri="{FF2B5EF4-FFF2-40B4-BE49-F238E27FC236}">
                <a16:creationId xmlns:a16="http://schemas.microsoft.com/office/drawing/2014/main" id="{B7D614E9-8F9D-41A8-8808-29490C5BC5C6}"/>
              </a:ext>
            </a:extLst>
          </p:cNvPr>
          <p:cNvPicPr>
            <a:picLocks noChangeAspect="1"/>
          </p:cNvPicPr>
          <p:nvPr/>
        </p:nvPicPr>
        <p:blipFill>
          <a:blip r:embed="rId4"/>
          <a:stretch>
            <a:fillRect/>
          </a:stretch>
        </p:blipFill>
        <p:spPr>
          <a:xfrm>
            <a:off x="624842" y="2549609"/>
            <a:ext cx="1482658" cy="1482658"/>
          </a:xfrm>
          <a:prstGeom prst="rect">
            <a:avLst/>
          </a:prstGeom>
        </p:spPr>
      </p:pic>
      <p:pic>
        <p:nvPicPr>
          <p:cNvPr id="9" name="Picture 8">
            <a:extLst>
              <a:ext uri="{FF2B5EF4-FFF2-40B4-BE49-F238E27FC236}">
                <a16:creationId xmlns:a16="http://schemas.microsoft.com/office/drawing/2014/main" id="{1ADE0066-9C3B-475F-ADCD-005C4A47A1A1}"/>
              </a:ext>
            </a:extLst>
          </p:cNvPr>
          <p:cNvPicPr>
            <a:picLocks noChangeAspect="1"/>
          </p:cNvPicPr>
          <p:nvPr/>
        </p:nvPicPr>
        <p:blipFill>
          <a:blip r:embed="rId4"/>
          <a:stretch>
            <a:fillRect/>
          </a:stretch>
        </p:blipFill>
        <p:spPr>
          <a:xfrm>
            <a:off x="2350782" y="4386601"/>
            <a:ext cx="1482658" cy="1482658"/>
          </a:xfrm>
          <a:prstGeom prst="rect">
            <a:avLst/>
          </a:prstGeom>
        </p:spPr>
      </p:pic>
      <p:pic>
        <p:nvPicPr>
          <p:cNvPr id="10" name="Picture 9">
            <a:extLst>
              <a:ext uri="{FF2B5EF4-FFF2-40B4-BE49-F238E27FC236}">
                <a16:creationId xmlns:a16="http://schemas.microsoft.com/office/drawing/2014/main" id="{AC2BBE51-7F62-4F97-A3C6-B461A39E9628}"/>
              </a:ext>
            </a:extLst>
          </p:cNvPr>
          <p:cNvPicPr>
            <a:picLocks noChangeAspect="1"/>
          </p:cNvPicPr>
          <p:nvPr/>
        </p:nvPicPr>
        <p:blipFill>
          <a:blip r:embed="rId4"/>
          <a:stretch>
            <a:fillRect/>
          </a:stretch>
        </p:blipFill>
        <p:spPr>
          <a:xfrm>
            <a:off x="5239981" y="4830795"/>
            <a:ext cx="1482658" cy="1482658"/>
          </a:xfrm>
          <a:prstGeom prst="rect">
            <a:avLst/>
          </a:prstGeom>
        </p:spPr>
      </p:pic>
      <p:pic>
        <p:nvPicPr>
          <p:cNvPr id="11" name="Picture 10">
            <a:extLst>
              <a:ext uri="{FF2B5EF4-FFF2-40B4-BE49-F238E27FC236}">
                <a16:creationId xmlns:a16="http://schemas.microsoft.com/office/drawing/2014/main" id="{FEB9F513-0699-4E54-9A36-A82943C13852}"/>
              </a:ext>
            </a:extLst>
          </p:cNvPr>
          <p:cNvPicPr>
            <a:picLocks noChangeAspect="1"/>
          </p:cNvPicPr>
          <p:nvPr/>
        </p:nvPicPr>
        <p:blipFill>
          <a:blip r:embed="rId4"/>
          <a:stretch>
            <a:fillRect/>
          </a:stretch>
        </p:blipFill>
        <p:spPr>
          <a:xfrm>
            <a:off x="3807028" y="904304"/>
            <a:ext cx="1482658" cy="1482658"/>
          </a:xfrm>
          <a:prstGeom prst="rect">
            <a:avLst/>
          </a:prstGeom>
        </p:spPr>
      </p:pic>
      <p:pic>
        <p:nvPicPr>
          <p:cNvPr id="12" name="Picture 11">
            <a:extLst>
              <a:ext uri="{FF2B5EF4-FFF2-40B4-BE49-F238E27FC236}">
                <a16:creationId xmlns:a16="http://schemas.microsoft.com/office/drawing/2014/main" id="{F859BE0E-21E4-4BEF-BD62-053576C61F86}"/>
              </a:ext>
            </a:extLst>
          </p:cNvPr>
          <p:cNvPicPr>
            <a:picLocks noChangeAspect="1"/>
          </p:cNvPicPr>
          <p:nvPr/>
        </p:nvPicPr>
        <p:blipFill>
          <a:blip r:embed="rId4"/>
          <a:stretch>
            <a:fillRect/>
          </a:stretch>
        </p:blipFill>
        <p:spPr>
          <a:xfrm>
            <a:off x="7100274" y="904304"/>
            <a:ext cx="1482658" cy="1482658"/>
          </a:xfrm>
          <a:prstGeom prst="rect">
            <a:avLst/>
          </a:prstGeom>
        </p:spPr>
      </p:pic>
    </p:spTree>
    <p:extLst>
      <p:ext uri="{BB962C8B-B14F-4D97-AF65-F5344CB8AC3E}">
        <p14:creationId xmlns:p14="http://schemas.microsoft.com/office/powerpoint/2010/main" val="5857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5E1F-4B6E-436A-8188-76741308A547}"/>
              </a:ext>
            </a:extLst>
          </p:cNvPr>
          <p:cNvSpPr>
            <a:spLocks noGrp="1"/>
          </p:cNvSpPr>
          <p:nvPr>
            <p:ph type="title"/>
          </p:nvPr>
        </p:nvSpPr>
        <p:spPr>
          <a:xfrm>
            <a:off x="2628900" y="174625"/>
            <a:ext cx="6347460" cy="1325563"/>
          </a:xfrm>
        </p:spPr>
        <p:txBody>
          <a:bodyPr>
            <a:normAutofit/>
          </a:bodyPr>
          <a:lstStyle/>
          <a:p>
            <a:pPr algn="ctr"/>
            <a:r>
              <a:rPr lang="en-GB" sz="3600" b="1" dirty="0"/>
              <a:t>Q 9b- Service user involvement</a:t>
            </a:r>
            <a:br>
              <a:rPr lang="en-GB" sz="3600" b="1" dirty="0"/>
            </a:br>
            <a:r>
              <a:rPr lang="en-GB" sz="3600" b="1" dirty="0"/>
              <a:t> in writing application</a:t>
            </a:r>
          </a:p>
        </p:txBody>
      </p:sp>
      <p:sp>
        <p:nvSpPr>
          <p:cNvPr id="10" name="Flowchart: Connector 9">
            <a:extLst>
              <a:ext uri="{FF2B5EF4-FFF2-40B4-BE49-F238E27FC236}">
                <a16:creationId xmlns:a16="http://schemas.microsoft.com/office/drawing/2014/main" id="{3C79830D-B1A6-4E03-B481-4707D01D3861}"/>
              </a:ext>
            </a:extLst>
          </p:cNvPr>
          <p:cNvSpPr/>
          <p:nvPr/>
        </p:nvSpPr>
        <p:spPr>
          <a:xfrm>
            <a:off x="177497" y="1500188"/>
            <a:ext cx="4630723" cy="32217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300" dirty="0"/>
              <a:t>Volunteers and service  users took part in a survey to</a:t>
            </a:r>
          </a:p>
          <a:p>
            <a:r>
              <a:rPr lang="en-GB" sz="2300" dirty="0"/>
              <a:t> choose what activities they would like to take part in as part of the project. </a:t>
            </a:r>
          </a:p>
        </p:txBody>
      </p:sp>
      <p:sp>
        <p:nvSpPr>
          <p:cNvPr id="11" name="Rectangle 10">
            <a:extLst>
              <a:ext uri="{FF2B5EF4-FFF2-40B4-BE49-F238E27FC236}">
                <a16:creationId xmlns:a16="http://schemas.microsoft.com/office/drawing/2014/main" id="{88925BB0-8E61-4F31-874F-A9A622C4FD52}"/>
              </a:ext>
            </a:extLst>
          </p:cNvPr>
          <p:cNvSpPr/>
          <p:nvPr/>
        </p:nvSpPr>
        <p:spPr>
          <a:xfrm>
            <a:off x="4931576" y="1407242"/>
            <a:ext cx="6096000" cy="1323439"/>
          </a:xfrm>
          <a:prstGeom prst="rect">
            <a:avLst/>
          </a:prstGeom>
        </p:spPr>
        <p:txBody>
          <a:bodyPr>
            <a:spAutoFit/>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rPr>
              <a:t>How have your service users/ beneficiaries been involved in making this application? </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How have they shaped the proposed project? </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Have they helped to write the application? </a:t>
            </a:r>
            <a:endParaRPr lang="en-GB" sz="2000" dirty="0"/>
          </a:p>
        </p:txBody>
      </p:sp>
      <p:pic>
        <p:nvPicPr>
          <p:cNvPr id="12" name="Picture 11">
            <a:extLst>
              <a:ext uri="{FF2B5EF4-FFF2-40B4-BE49-F238E27FC236}">
                <a16:creationId xmlns:a16="http://schemas.microsoft.com/office/drawing/2014/main" id="{AC64C215-55A9-4A68-B8C9-21C6058FD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01" y="241523"/>
            <a:ext cx="1674339" cy="879028"/>
          </a:xfrm>
          <a:prstGeom prst="rect">
            <a:avLst/>
          </a:prstGeom>
        </p:spPr>
      </p:pic>
      <p:pic>
        <p:nvPicPr>
          <p:cNvPr id="13" name="Picture 2" descr="G:\Przemyslaw\Design guidelines\SA Logo\PNG\SADC_Primary_CMYK.png">
            <a:extLst>
              <a:ext uri="{FF2B5EF4-FFF2-40B4-BE49-F238E27FC236}">
                <a16:creationId xmlns:a16="http://schemas.microsoft.com/office/drawing/2014/main" id="{79F32B6F-6678-4058-B49F-E70BABA44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820" y="357001"/>
            <a:ext cx="2218397" cy="64807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B559460-ECA3-4D8D-A4BD-22E81C9B8CAE}"/>
              </a:ext>
            </a:extLst>
          </p:cNvPr>
          <p:cNvSpPr/>
          <p:nvPr/>
        </p:nvSpPr>
        <p:spPr>
          <a:xfrm>
            <a:off x="6776610" y="3863602"/>
            <a:ext cx="4399500" cy="2903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“I really liked completing the application form and learned a lot. I’d like to do more in the future”</a:t>
            </a:r>
          </a:p>
        </p:txBody>
      </p:sp>
      <p:sp>
        <p:nvSpPr>
          <p:cNvPr id="3" name="Rectangle 2">
            <a:extLst>
              <a:ext uri="{FF2B5EF4-FFF2-40B4-BE49-F238E27FC236}">
                <a16:creationId xmlns:a16="http://schemas.microsoft.com/office/drawing/2014/main" id="{FA92FEAE-F755-4D6D-8139-CE7214C292DA}"/>
              </a:ext>
            </a:extLst>
          </p:cNvPr>
          <p:cNvSpPr/>
          <p:nvPr/>
        </p:nvSpPr>
        <p:spPr>
          <a:xfrm>
            <a:off x="904750" y="4494881"/>
            <a:ext cx="4897880" cy="21215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A long standing service user helped to complete the application, whilst another was able to put together a draft budget with support of the Treasurer. </a:t>
            </a:r>
          </a:p>
        </p:txBody>
      </p:sp>
      <p:sp>
        <p:nvSpPr>
          <p:cNvPr id="9" name="Rectangle 8">
            <a:extLst>
              <a:ext uri="{FF2B5EF4-FFF2-40B4-BE49-F238E27FC236}">
                <a16:creationId xmlns:a16="http://schemas.microsoft.com/office/drawing/2014/main" id="{27173876-FA3B-46AE-8613-367FE77A03F9}"/>
              </a:ext>
            </a:extLst>
          </p:cNvPr>
          <p:cNvSpPr/>
          <p:nvPr/>
        </p:nvSpPr>
        <p:spPr>
          <a:xfrm>
            <a:off x="6440088" y="2813771"/>
            <a:ext cx="4897880" cy="15980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The Users Committee came to us with a problem they wanted to fix and we shaped the project around it </a:t>
            </a:r>
          </a:p>
        </p:txBody>
      </p:sp>
    </p:spTree>
    <p:extLst>
      <p:ext uri="{BB962C8B-B14F-4D97-AF65-F5344CB8AC3E}">
        <p14:creationId xmlns:p14="http://schemas.microsoft.com/office/powerpoint/2010/main" val="148970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7B8148-9FE4-4D36-A2B1-619B191F5D1D}"/>
              </a:ext>
            </a:extLst>
          </p:cNvPr>
          <p:cNvSpPr txBox="1"/>
          <p:nvPr/>
        </p:nvSpPr>
        <p:spPr>
          <a:xfrm>
            <a:off x="3530539" y="345835"/>
            <a:ext cx="4305300" cy="954107"/>
          </a:xfrm>
          <a:prstGeom prst="rect">
            <a:avLst/>
          </a:prstGeom>
          <a:noFill/>
        </p:spPr>
        <p:txBody>
          <a:bodyPr wrap="square" rtlCol="0">
            <a:spAutoFit/>
          </a:bodyPr>
          <a:lstStyle/>
          <a:p>
            <a:pPr algn="ctr"/>
            <a:r>
              <a:rPr lang="en-GB" sz="2800" dirty="0"/>
              <a:t>Question 10 and 11-</a:t>
            </a:r>
          </a:p>
          <a:p>
            <a:pPr algn="ctr"/>
            <a:r>
              <a:rPr lang="en-GB" sz="2800" dirty="0"/>
              <a:t> your projects beneficiaries</a:t>
            </a:r>
          </a:p>
        </p:txBody>
      </p:sp>
      <p:sp>
        <p:nvSpPr>
          <p:cNvPr id="9" name="TextBox 8">
            <a:extLst>
              <a:ext uri="{FF2B5EF4-FFF2-40B4-BE49-F238E27FC236}">
                <a16:creationId xmlns:a16="http://schemas.microsoft.com/office/drawing/2014/main" id="{6D829893-B4DA-424B-AC62-AED03357C52C}"/>
              </a:ext>
            </a:extLst>
          </p:cNvPr>
          <p:cNvSpPr txBox="1"/>
          <p:nvPr/>
        </p:nvSpPr>
        <p:spPr>
          <a:xfrm>
            <a:off x="962994" y="1393482"/>
            <a:ext cx="9739618" cy="830997"/>
          </a:xfrm>
          <a:prstGeom prst="rect">
            <a:avLst/>
          </a:prstGeom>
          <a:noFill/>
        </p:spPr>
        <p:txBody>
          <a:bodyPr wrap="square" rtlCol="0">
            <a:spAutoFit/>
          </a:bodyPr>
          <a:lstStyle/>
          <a:p>
            <a:pPr algn="ctr"/>
            <a:r>
              <a:rPr lang="en-GB" sz="2400" dirty="0"/>
              <a:t>Who are the beneficiaries and where are they from? Why do SADC need to know who the project is for? </a:t>
            </a:r>
          </a:p>
        </p:txBody>
      </p:sp>
      <p:pic>
        <p:nvPicPr>
          <p:cNvPr id="16" name="Picture 2" descr="G:\Przemyslaw\Design guidelines\SA Logo\PNG\SADC_Primary_CMYK.png">
            <a:extLst>
              <a:ext uri="{FF2B5EF4-FFF2-40B4-BE49-F238E27FC236}">
                <a16:creationId xmlns:a16="http://schemas.microsoft.com/office/drawing/2014/main" id="{D821A51C-C5F1-48C8-B62B-EB99CB5AA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414" y="411480"/>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1FD31D2-0B1E-4FE9-B0C0-76861C63E3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1" y="241523"/>
            <a:ext cx="1674339" cy="879028"/>
          </a:xfrm>
          <a:prstGeom prst="rect">
            <a:avLst/>
          </a:prstGeom>
        </p:spPr>
      </p:pic>
      <p:pic>
        <p:nvPicPr>
          <p:cNvPr id="15" name="Picture 14">
            <a:extLst>
              <a:ext uri="{FF2B5EF4-FFF2-40B4-BE49-F238E27FC236}">
                <a16:creationId xmlns:a16="http://schemas.microsoft.com/office/drawing/2014/main" id="{7E356A50-6D9E-4C70-B92E-7AE041185251}"/>
              </a:ext>
            </a:extLst>
          </p:cNvPr>
          <p:cNvPicPr>
            <a:picLocks noChangeAspect="1"/>
          </p:cNvPicPr>
          <p:nvPr/>
        </p:nvPicPr>
        <p:blipFill rotWithShape="1">
          <a:blip r:embed="rId5"/>
          <a:srcRect l="25498" r="22985"/>
          <a:stretch/>
        </p:blipFill>
        <p:spPr>
          <a:xfrm>
            <a:off x="9203961" y="2340302"/>
            <a:ext cx="2889786" cy="3480079"/>
          </a:xfrm>
          <a:prstGeom prst="rect">
            <a:avLst/>
          </a:prstGeom>
        </p:spPr>
      </p:pic>
      <p:sp>
        <p:nvSpPr>
          <p:cNvPr id="14" name="Flowchart: Sequential Access Storage 13">
            <a:extLst>
              <a:ext uri="{FF2B5EF4-FFF2-40B4-BE49-F238E27FC236}">
                <a16:creationId xmlns:a16="http://schemas.microsoft.com/office/drawing/2014/main" id="{968B98FA-F97A-4A78-96DC-C17771BB22E3}"/>
              </a:ext>
            </a:extLst>
          </p:cNvPr>
          <p:cNvSpPr/>
          <p:nvPr/>
        </p:nvSpPr>
        <p:spPr>
          <a:xfrm>
            <a:off x="4676931" y="2186828"/>
            <a:ext cx="4697993" cy="4325337"/>
          </a:xfrm>
          <a:prstGeom prst="flowChartMagneticTa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t>It is helpful for SADC to know who is benefitting from the grant in the District. This can help us understand where there are gaps in our funding and to make sure everyone has equal opportunity to participate in community life</a:t>
            </a:r>
          </a:p>
        </p:txBody>
      </p:sp>
      <p:graphicFrame>
        <p:nvGraphicFramePr>
          <p:cNvPr id="7" name="Table 7">
            <a:extLst>
              <a:ext uri="{FF2B5EF4-FFF2-40B4-BE49-F238E27FC236}">
                <a16:creationId xmlns:a16="http://schemas.microsoft.com/office/drawing/2014/main" id="{5903A128-5294-43C0-8215-92EE6C703907}"/>
              </a:ext>
            </a:extLst>
          </p:cNvPr>
          <p:cNvGraphicFramePr>
            <a:graphicFrameLocks noGrp="1"/>
          </p:cNvGraphicFramePr>
          <p:nvPr>
            <p:extLst>
              <p:ext uri="{D42A27DB-BD31-4B8C-83A1-F6EECF244321}">
                <p14:modId xmlns:p14="http://schemas.microsoft.com/office/powerpoint/2010/main" val="3755827379"/>
              </p:ext>
            </p:extLst>
          </p:nvPr>
        </p:nvGraphicFramePr>
        <p:xfrm>
          <a:off x="98253" y="2483220"/>
          <a:ext cx="5028383" cy="3721998"/>
        </p:xfrm>
        <a:graphic>
          <a:graphicData uri="http://schemas.openxmlformats.org/drawingml/2006/table">
            <a:tbl>
              <a:tblPr firstRow="1" bandRow="1">
                <a:tableStyleId>{073A0DAA-6AF3-43AB-8588-CEC1D06C72B9}</a:tableStyleId>
              </a:tblPr>
              <a:tblGrid>
                <a:gridCol w="1676127">
                  <a:extLst>
                    <a:ext uri="{9D8B030D-6E8A-4147-A177-3AD203B41FA5}">
                      <a16:colId xmlns:a16="http://schemas.microsoft.com/office/drawing/2014/main" val="3507118020"/>
                    </a:ext>
                  </a:extLst>
                </a:gridCol>
                <a:gridCol w="637671">
                  <a:extLst>
                    <a:ext uri="{9D8B030D-6E8A-4147-A177-3AD203B41FA5}">
                      <a16:colId xmlns:a16="http://schemas.microsoft.com/office/drawing/2014/main" val="3646659543"/>
                    </a:ext>
                  </a:extLst>
                </a:gridCol>
                <a:gridCol w="2714585">
                  <a:extLst>
                    <a:ext uri="{9D8B030D-6E8A-4147-A177-3AD203B41FA5}">
                      <a16:colId xmlns:a16="http://schemas.microsoft.com/office/drawing/2014/main" val="2477288540"/>
                    </a:ext>
                  </a:extLst>
                </a:gridCol>
              </a:tblGrid>
              <a:tr h="597009">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effectLst/>
                          <a:latin typeface="Arial" panose="020B0604020202020204" pitchFamily="34" charset="0"/>
                          <a:ea typeface="Times New Roman" panose="02020603050405020304" pitchFamily="18" charset="0"/>
                        </a:rPr>
                        <a:t>Tick here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effectLst/>
                          <a:latin typeface="Arial" panose="020B0604020202020204" pitchFamily="34" charset="0"/>
                          <a:ea typeface="Times New Roman" panose="02020603050405020304" pitchFamily="18" charset="0"/>
                        </a:rPr>
                        <a:t>Approximate number and further details (</a:t>
                      </a:r>
                      <a:r>
                        <a:rPr lang="en-GB" sz="1200" i="1" dirty="0">
                          <a:solidFill>
                            <a:sysClr val="windowText" lastClr="000000"/>
                          </a:solidFill>
                          <a:effectLst/>
                          <a:latin typeface="Arial" panose="020B0604020202020204" pitchFamily="34" charset="0"/>
                          <a:ea typeface="Times New Roman" panose="02020603050405020304" pitchFamily="18" charset="0"/>
                        </a:rPr>
                        <a:t>if known)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8087890"/>
                  </a:ext>
                </a:extLst>
              </a:tr>
              <a:tr h="629890">
                <a:tc>
                  <a:txBody>
                    <a:bodyPr/>
                    <a:lstStyle/>
                    <a:p>
                      <a:r>
                        <a:rPr lang="en-GB" sz="1400" dirty="0">
                          <a:solidFill>
                            <a:sysClr val="windowText" lastClr="000000"/>
                          </a:solidFill>
                        </a:rPr>
                        <a:t>People with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4694681"/>
                  </a:ext>
                </a:extLst>
              </a:tr>
              <a:tr h="629890">
                <a:tc>
                  <a:txBody>
                    <a:bodyPr/>
                    <a:lstStyle/>
                    <a:p>
                      <a:r>
                        <a:rPr lang="en-GB" sz="1400" kern="1200" dirty="0">
                          <a:solidFill>
                            <a:schemeClr val="dk1"/>
                          </a:solidFill>
                          <a:effectLst/>
                          <a:latin typeface="+mn-lt"/>
                          <a:ea typeface="+mn-ea"/>
                          <a:cs typeface="+mn-cs"/>
                        </a:rPr>
                        <a:t>Physical disability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15 people – all with a mobility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2533279"/>
                  </a:ext>
                </a:extLst>
              </a:tr>
              <a:tr h="629890">
                <a:tc>
                  <a:txBody>
                    <a:bodyPr/>
                    <a:lstStyle/>
                    <a:p>
                      <a:r>
                        <a:rPr lang="en-GB" sz="1400" kern="1200" dirty="0">
                          <a:solidFill>
                            <a:schemeClr val="dk1"/>
                          </a:solidFill>
                          <a:effectLst/>
                          <a:latin typeface="+mn-lt"/>
                          <a:ea typeface="+mn-ea"/>
                          <a:cs typeface="+mn-cs"/>
                        </a:rPr>
                        <a:t>Learning Disability/Difficulty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7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322534"/>
                  </a:ext>
                </a:extLst>
              </a:tr>
              <a:tr h="629890">
                <a:tc>
                  <a:txBody>
                    <a:bodyPr/>
                    <a:lstStyle/>
                    <a:p>
                      <a:r>
                        <a:rPr lang="en-GB" sz="1400" kern="1200" dirty="0">
                          <a:solidFill>
                            <a:schemeClr val="dk1"/>
                          </a:solidFill>
                          <a:effectLst/>
                          <a:latin typeface="+mn-lt"/>
                          <a:ea typeface="+mn-ea"/>
                          <a:cs typeface="+mn-cs"/>
                        </a:rPr>
                        <a:t>Hearing or sight impairment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492687"/>
                  </a:ext>
                </a:extLst>
              </a:tr>
              <a:tr h="605429">
                <a:tc>
                  <a:txBody>
                    <a:bodyPr/>
                    <a:lstStyle/>
                    <a:p>
                      <a:r>
                        <a:rPr lang="en-GB" sz="1400" kern="1200" dirty="0">
                          <a:solidFill>
                            <a:schemeClr val="dk1"/>
                          </a:solidFill>
                          <a:effectLst/>
                          <a:latin typeface="+mn-lt"/>
                          <a:ea typeface="+mn-ea"/>
                          <a:cs typeface="+mn-cs"/>
                        </a:rPr>
                        <a:t>Autism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345406"/>
                  </a:ext>
                </a:extLst>
              </a:tr>
            </a:tbl>
          </a:graphicData>
        </a:graphic>
      </p:graphicFrame>
    </p:spTree>
    <p:extLst>
      <p:ext uri="{BB962C8B-B14F-4D97-AF65-F5344CB8AC3E}">
        <p14:creationId xmlns:p14="http://schemas.microsoft.com/office/powerpoint/2010/main" val="394233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E9D2-E9DF-41DA-BE5F-69E432E19B38}"/>
              </a:ext>
            </a:extLst>
          </p:cNvPr>
          <p:cNvSpPr>
            <a:spLocks noGrp="1"/>
          </p:cNvSpPr>
          <p:nvPr>
            <p:ph type="title"/>
          </p:nvPr>
        </p:nvSpPr>
        <p:spPr>
          <a:xfrm>
            <a:off x="2805156" y="243205"/>
            <a:ext cx="6541480" cy="1325563"/>
          </a:xfrm>
        </p:spPr>
        <p:txBody>
          <a:bodyPr/>
          <a:lstStyle/>
          <a:p>
            <a:r>
              <a:rPr lang="en-GB" dirty="0"/>
              <a:t>Q12 Local decision making </a:t>
            </a:r>
          </a:p>
        </p:txBody>
      </p:sp>
      <p:sp>
        <p:nvSpPr>
          <p:cNvPr id="6" name="Content Placeholder 2">
            <a:extLst>
              <a:ext uri="{FF2B5EF4-FFF2-40B4-BE49-F238E27FC236}">
                <a16:creationId xmlns:a16="http://schemas.microsoft.com/office/drawing/2014/main" id="{F330523A-0ADE-4882-B21B-0A2FAC29B5C5}"/>
              </a:ext>
            </a:extLst>
          </p:cNvPr>
          <p:cNvSpPr>
            <a:spLocks noGrp="1"/>
          </p:cNvSpPr>
          <p:nvPr>
            <p:ph idx="1"/>
          </p:nvPr>
        </p:nvSpPr>
        <p:spPr>
          <a:xfrm>
            <a:off x="586778" y="1336296"/>
            <a:ext cx="4096139" cy="546724"/>
          </a:xfrm>
        </p:spPr>
        <p:txBody>
          <a:bodyPr>
            <a:normAutofit/>
          </a:bodyPr>
          <a:lstStyle/>
          <a:p>
            <a:pPr marL="0" indent="0">
              <a:buNone/>
            </a:pPr>
            <a:r>
              <a:rPr lang="en-GB" dirty="0"/>
              <a:t>Examples of good answers </a:t>
            </a:r>
          </a:p>
        </p:txBody>
      </p:sp>
      <p:sp>
        <p:nvSpPr>
          <p:cNvPr id="7" name="Speech Bubble: Rectangle with Corners Rounded 6">
            <a:extLst>
              <a:ext uri="{FF2B5EF4-FFF2-40B4-BE49-F238E27FC236}">
                <a16:creationId xmlns:a16="http://schemas.microsoft.com/office/drawing/2014/main" id="{E73F814F-6D46-4BFF-BF0C-56C5E0BB7B72}"/>
              </a:ext>
            </a:extLst>
          </p:cNvPr>
          <p:cNvSpPr/>
          <p:nvPr/>
        </p:nvSpPr>
        <p:spPr>
          <a:xfrm>
            <a:off x="232807" y="2036146"/>
            <a:ext cx="5144697" cy="1898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We consult the community for feedback and future direction of the project/ regular planning meetings where everyone is welcome to attend and have their say. </a:t>
            </a:r>
          </a:p>
          <a:p>
            <a:endParaRPr lang="en-GB" dirty="0"/>
          </a:p>
        </p:txBody>
      </p:sp>
      <p:pic>
        <p:nvPicPr>
          <p:cNvPr id="9" name="Picture 2" descr="G:\Przemyslaw\Design guidelines\SA Logo\PNG\SADC_Primary_CMYK.png">
            <a:extLst>
              <a:ext uri="{FF2B5EF4-FFF2-40B4-BE49-F238E27FC236}">
                <a16:creationId xmlns:a16="http://schemas.microsoft.com/office/drawing/2014/main" id="{7E5D750B-E4F4-4985-AC93-FA5F537C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636" y="376911"/>
            <a:ext cx="2218397" cy="648072"/>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7557A2D8-9C3D-4DF3-8078-F15D588EFAFB}"/>
              </a:ext>
            </a:extLst>
          </p:cNvPr>
          <p:cNvSpPr/>
          <p:nvPr/>
        </p:nvSpPr>
        <p:spPr>
          <a:xfrm>
            <a:off x="5377504" y="4380845"/>
            <a:ext cx="6249769" cy="18064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GB" dirty="0"/>
          </a:p>
          <a:p>
            <a:r>
              <a:rPr lang="en-US" sz="2000" dirty="0"/>
              <a:t>We will ensure the management groups are aware of SADC wellbeing strategy and the wellbeing boards aspirations and how they can engage in local decision making to enhance and shape those goals.</a:t>
            </a:r>
            <a:endParaRPr lang="en-GB" sz="2000" dirty="0"/>
          </a:p>
          <a:p>
            <a:r>
              <a:rPr lang="en-US" dirty="0"/>
              <a:t> </a:t>
            </a:r>
            <a:endParaRPr lang="en-GB" dirty="0"/>
          </a:p>
        </p:txBody>
      </p:sp>
      <p:pic>
        <p:nvPicPr>
          <p:cNvPr id="10" name="Picture 9">
            <a:extLst>
              <a:ext uri="{FF2B5EF4-FFF2-40B4-BE49-F238E27FC236}">
                <a16:creationId xmlns:a16="http://schemas.microsoft.com/office/drawing/2014/main" id="{1AE338DD-7D4C-4D82-AAA7-119342510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sp>
        <p:nvSpPr>
          <p:cNvPr id="5" name="Oval 4">
            <a:extLst>
              <a:ext uri="{FF2B5EF4-FFF2-40B4-BE49-F238E27FC236}">
                <a16:creationId xmlns:a16="http://schemas.microsoft.com/office/drawing/2014/main" id="{4164A35E-E9F1-48A9-A8FB-B51AAB74237C}"/>
              </a:ext>
            </a:extLst>
          </p:cNvPr>
          <p:cNvSpPr/>
          <p:nvPr/>
        </p:nvSpPr>
        <p:spPr>
          <a:xfrm>
            <a:off x="1" y="3672590"/>
            <a:ext cx="5502156" cy="294220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i="1" dirty="0">
                <a:solidFill>
                  <a:schemeClr val="tx1"/>
                </a:solidFill>
              </a:rPr>
              <a:t>We maintain close links with ward councillors, residents associations, schools and faith groups.</a:t>
            </a:r>
          </a:p>
          <a:p>
            <a:r>
              <a:rPr lang="en-GB" sz="2000" i="1" dirty="0">
                <a:solidFill>
                  <a:schemeClr val="tx1"/>
                </a:solidFill>
              </a:rPr>
              <a:t>Ward councillors will be encouraged to attend our events, and we intend to have an annual event and invite the Mayor.</a:t>
            </a:r>
          </a:p>
        </p:txBody>
      </p:sp>
      <p:sp>
        <p:nvSpPr>
          <p:cNvPr id="11" name="Oval 10">
            <a:extLst>
              <a:ext uri="{FF2B5EF4-FFF2-40B4-BE49-F238E27FC236}">
                <a16:creationId xmlns:a16="http://schemas.microsoft.com/office/drawing/2014/main" id="{C5B70244-7EB0-432C-BAE0-843F5A15C1B4}"/>
              </a:ext>
            </a:extLst>
          </p:cNvPr>
          <p:cNvSpPr/>
          <p:nvPr/>
        </p:nvSpPr>
        <p:spPr>
          <a:xfrm>
            <a:off x="5101960" y="1183170"/>
            <a:ext cx="6857232" cy="319767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2000" i="1" dirty="0">
                <a:solidFill>
                  <a:schemeClr val="tx1"/>
                </a:solidFill>
              </a:rPr>
              <a:t>The project provides a valuable opportunity for people to voice their challenges and unmet needs. </a:t>
            </a:r>
            <a:endParaRPr lang="en-GB" sz="2000" i="1" dirty="0">
              <a:solidFill>
                <a:schemeClr val="tx1"/>
              </a:solidFill>
            </a:endParaRPr>
          </a:p>
          <a:p>
            <a:r>
              <a:rPr lang="en-US" sz="2000" i="1" dirty="0">
                <a:solidFill>
                  <a:schemeClr val="tx1"/>
                </a:solidFill>
              </a:rPr>
              <a:t> </a:t>
            </a:r>
            <a:endParaRPr lang="en-GB" sz="2000" i="1" dirty="0">
              <a:solidFill>
                <a:schemeClr val="tx1"/>
              </a:solidFill>
            </a:endParaRPr>
          </a:p>
          <a:p>
            <a:r>
              <a:rPr lang="en-US" sz="2000" i="1" dirty="0">
                <a:solidFill>
                  <a:schemeClr val="tx1"/>
                </a:solidFill>
              </a:rPr>
              <a:t>We would engage people in commissioning the services they need or presenting their needs to CCGS and others who may be able to support future projects and training.</a:t>
            </a:r>
            <a:endParaRPr lang="en-GB" sz="2000" i="1" dirty="0">
              <a:solidFill>
                <a:schemeClr val="tx1"/>
              </a:solidFill>
            </a:endParaRPr>
          </a:p>
        </p:txBody>
      </p:sp>
    </p:spTree>
    <p:extLst>
      <p:ext uri="{BB962C8B-B14F-4D97-AF65-F5344CB8AC3E}">
        <p14:creationId xmlns:p14="http://schemas.microsoft.com/office/powerpoint/2010/main" val="81198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0935-46FE-4415-AF90-C66D774EB4F8}"/>
              </a:ext>
            </a:extLst>
          </p:cNvPr>
          <p:cNvSpPr>
            <a:spLocks noGrp="1"/>
          </p:cNvSpPr>
          <p:nvPr>
            <p:ph type="title"/>
          </p:nvPr>
        </p:nvSpPr>
        <p:spPr>
          <a:xfrm>
            <a:off x="2695721" y="326709"/>
            <a:ext cx="6106551" cy="785494"/>
          </a:xfrm>
        </p:spPr>
        <p:txBody>
          <a:bodyPr>
            <a:normAutofit/>
          </a:bodyPr>
          <a:lstStyle/>
          <a:p>
            <a:r>
              <a:rPr lang="en-GB" sz="3600" b="1" dirty="0"/>
              <a:t>Question 13-  Impact (Changes) </a:t>
            </a:r>
          </a:p>
        </p:txBody>
      </p:sp>
      <p:sp>
        <p:nvSpPr>
          <p:cNvPr id="3" name="Content Placeholder 2">
            <a:extLst>
              <a:ext uri="{FF2B5EF4-FFF2-40B4-BE49-F238E27FC236}">
                <a16:creationId xmlns:a16="http://schemas.microsoft.com/office/drawing/2014/main" id="{8CCFDA2E-D21C-4487-8005-1003F5168A99}"/>
              </a:ext>
            </a:extLst>
          </p:cNvPr>
          <p:cNvSpPr>
            <a:spLocks noGrp="1"/>
          </p:cNvSpPr>
          <p:nvPr>
            <p:ph idx="1"/>
          </p:nvPr>
        </p:nvSpPr>
        <p:spPr>
          <a:xfrm>
            <a:off x="3140905" y="1059552"/>
            <a:ext cx="5910189" cy="662941"/>
          </a:xfrm>
        </p:spPr>
        <p:txBody>
          <a:bodyPr/>
          <a:lstStyle/>
          <a:p>
            <a:r>
              <a:rPr lang="en-GB" dirty="0"/>
              <a:t>Examples of good answers </a:t>
            </a:r>
          </a:p>
          <a:p>
            <a:pPr marL="0" indent="0">
              <a:buNone/>
            </a:pPr>
            <a:endParaRPr lang="en-GB" dirty="0"/>
          </a:p>
        </p:txBody>
      </p:sp>
      <p:sp>
        <p:nvSpPr>
          <p:cNvPr id="6" name="Rectangle: Folded Corner 5">
            <a:extLst>
              <a:ext uri="{FF2B5EF4-FFF2-40B4-BE49-F238E27FC236}">
                <a16:creationId xmlns:a16="http://schemas.microsoft.com/office/drawing/2014/main" id="{8D1AB625-768C-4ECD-84BE-D28B1D379E3E}"/>
              </a:ext>
            </a:extLst>
          </p:cNvPr>
          <p:cNvSpPr/>
          <p:nvPr/>
        </p:nvSpPr>
        <p:spPr>
          <a:xfrm>
            <a:off x="6283354" y="1722493"/>
            <a:ext cx="5528457" cy="472402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Change -  </a:t>
            </a:r>
            <a:r>
              <a:rPr lang="en-GB" sz="2000" dirty="0"/>
              <a:t>85 people will have the opportunity to be involved with their community.</a:t>
            </a:r>
          </a:p>
          <a:p>
            <a:endParaRPr lang="en-GB" sz="2000" dirty="0">
              <a:latin typeface="Times New Roman" panose="02020603050405020304" pitchFamily="18" charset="0"/>
              <a:ea typeface="Times New Roman" panose="02020603050405020304" pitchFamily="18" charset="0"/>
            </a:endParaRPr>
          </a:p>
          <a:p>
            <a:r>
              <a:rPr lang="en-GB" sz="2000" b="1" dirty="0"/>
              <a:t>What will you do to achieve this- </a:t>
            </a:r>
            <a:r>
              <a:rPr lang="en-GB" sz="2000" dirty="0"/>
              <a:t>By enabling the service users to meet their friends through one to one opportunities and enabling them to access the activities and the club safely. </a:t>
            </a:r>
          </a:p>
          <a:p>
            <a:endParaRPr lang="en-GB" sz="2000" dirty="0">
              <a:latin typeface="Times New Roman" panose="02020603050405020304" pitchFamily="18" charset="0"/>
              <a:ea typeface="Times New Roman" panose="02020603050405020304" pitchFamily="18" charset="0"/>
            </a:endParaRPr>
          </a:p>
          <a:p>
            <a:r>
              <a:rPr lang="en-GB" sz="2000" b="1" dirty="0"/>
              <a:t>How will you measure it-  </a:t>
            </a:r>
            <a:r>
              <a:rPr lang="en-GB" sz="2000" dirty="0"/>
              <a:t>By talking to the service users and carers, questionnaires and how many people are accessing the activities.</a:t>
            </a:r>
            <a:endParaRPr lang="en-GB" sz="2000" dirty="0">
              <a:latin typeface="Times New Roman" panose="02020603050405020304" pitchFamily="18" charset="0"/>
              <a:ea typeface="Times New Roman" panose="02020603050405020304" pitchFamily="18" charset="0"/>
            </a:endParaRPr>
          </a:p>
          <a:p>
            <a:pPr algn="ctr"/>
            <a:endParaRPr lang="en-GB" dirty="0"/>
          </a:p>
        </p:txBody>
      </p:sp>
      <p:pic>
        <p:nvPicPr>
          <p:cNvPr id="10" name="Picture 2" descr="G:\Przemyslaw\Design guidelines\SA Logo\PNG\SADC_Primary_CMYK.png">
            <a:extLst>
              <a:ext uri="{FF2B5EF4-FFF2-40B4-BE49-F238E27FC236}">
                <a16:creationId xmlns:a16="http://schemas.microsoft.com/office/drawing/2014/main" id="{6D18EF30-7A55-4B27-8B1D-9DB354E66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414" y="411480"/>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7C25D54-0F07-4090-A038-5B9217082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1" y="241523"/>
            <a:ext cx="1674339" cy="879028"/>
          </a:xfrm>
          <a:prstGeom prst="rect">
            <a:avLst/>
          </a:prstGeom>
        </p:spPr>
      </p:pic>
      <p:sp>
        <p:nvSpPr>
          <p:cNvPr id="4" name="Rectangle: Folded Corner 3">
            <a:extLst>
              <a:ext uri="{FF2B5EF4-FFF2-40B4-BE49-F238E27FC236}">
                <a16:creationId xmlns:a16="http://schemas.microsoft.com/office/drawing/2014/main" id="{4DDC827E-D03E-41AC-99DB-7E1CECC3041A}"/>
              </a:ext>
            </a:extLst>
          </p:cNvPr>
          <p:cNvSpPr/>
          <p:nvPr/>
        </p:nvSpPr>
        <p:spPr>
          <a:xfrm>
            <a:off x="629175" y="1722494"/>
            <a:ext cx="5279472" cy="472402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rPr>
              <a:t>Change - </a:t>
            </a:r>
            <a:r>
              <a:rPr lang="en-GB" sz="1900" dirty="0">
                <a:solidFill>
                  <a:schemeClr val="bg1"/>
                </a:solidFill>
              </a:rPr>
              <a:t>Older people are aware of services and activities that they previously did not know about</a:t>
            </a:r>
            <a:endParaRPr lang="en-GB" sz="1900" dirty="0">
              <a:solidFill>
                <a:schemeClr val="bg1"/>
              </a:solidFill>
              <a:latin typeface="Times New Roman" panose="02020603050405020304" pitchFamily="18" charset="0"/>
              <a:ea typeface="Times New Roman" panose="02020603050405020304" pitchFamily="18" charset="0"/>
            </a:endParaRPr>
          </a:p>
          <a:p>
            <a:endParaRPr lang="en-US" sz="1900" dirty="0">
              <a:solidFill>
                <a:schemeClr val="bg1"/>
              </a:solidFill>
            </a:endParaRPr>
          </a:p>
          <a:p>
            <a:r>
              <a:rPr lang="en-US" sz="1900" b="1" dirty="0">
                <a:solidFill>
                  <a:schemeClr val="bg1"/>
                </a:solidFill>
              </a:rPr>
              <a:t>What will you do to achieve this- </a:t>
            </a:r>
            <a:r>
              <a:rPr lang="en-GB" sz="1900" dirty="0">
                <a:solidFill>
                  <a:schemeClr val="bg1"/>
                </a:solidFill>
              </a:rPr>
              <a:t>We will include a broad cross section of organisations offering activities and services to older people with a requirement that all are accessible by phone</a:t>
            </a:r>
          </a:p>
          <a:p>
            <a:endParaRPr lang="en-GB" sz="1900" dirty="0">
              <a:solidFill>
                <a:schemeClr val="bg1"/>
              </a:solidFill>
              <a:latin typeface="Times New Roman" panose="02020603050405020304" pitchFamily="18" charset="0"/>
              <a:ea typeface="Times New Roman" panose="02020603050405020304" pitchFamily="18" charset="0"/>
            </a:endParaRPr>
          </a:p>
          <a:p>
            <a:r>
              <a:rPr lang="en-GB" sz="1900" b="1" dirty="0">
                <a:solidFill>
                  <a:schemeClr val="bg1"/>
                </a:solidFill>
              </a:rPr>
              <a:t>How will you measure it- </a:t>
            </a:r>
            <a:r>
              <a:rPr lang="en-GB" sz="1900" dirty="0">
                <a:solidFill>
                  <a:schemeClr val="bg1"/>
                </a:solidFill>
              </a:rPr>
              <a:t>We will use qualitative and quantitative data from feedback from recipients and partner organisations whose information we include to report on the impact of the project. </a:t>
            </a:r>
            <a:endParaRPr lang="en-GB" sz="19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869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67F0-7DB8-41C8-A0B5-7C4CF712628A}"/>
              </a:ext>
            </a:extLst>
          </p:cNvPr>
          <p:cNvSpPr>
            <a:spLocks noGrp="1"/>
          </p:cNvSpPr>
          <p:nvPr>
            <p:ph type="title"/>
          </p:nvPr>
        </p:nvSpPr>
        <p:spPr>
          <a:xfrm>
            <a:off x="3451860" y="137637"/>
            <a:ext cx="5829300" cy="1020714"/>
          </a:xfrm>
        </p:spPr>
        <p:txBody>
          <a:bodyPr>
            <a:normAutofit/>
          </a:bodyPr>
          <a:lstStyle/>
          <a:p>
            <a:pPr algn="ctr"/>
            <a:r>
              <a:rPr lang="en-GB" sz="3600" b="1" dirty="0"/>
              <a:t>Question 18– Safeguarding </a:t>
            </a:r>
          </a:p>
        </p:txBody>
      </p:sp>
      <p:sp>
        <p:nvSpPr>
          <p:cNvPr id="3" name="Content Placeholder 2">
            <a:extLst>
              <a:ext uri="{FF2B5EF4-FFF2-40B4-BE49-F238E27FC236}">
                <a16:creationId xmlns:a16="http://schemas.microsoft.com/office/drawing/2014/main" id="{96C1C0AA-98AD-4781-B7F5-C5F22CF76C12}"/>
              </a:ext>
            </a:extLst>
          </p:cNvPr>
          <p:cNvSpPr>
            <a:spLocks noGrp="1"/>
          </p:cNvSpPr>
          <p:nvPr>
            <p:ph idx="1"/>
          </p:nvPr>
        </p:nvSpPr>
        <p:spPr>
          <a:xfrm>
            <a:off x="4183380" y="918692"/>
            <a:ext cx="4152900" cy="528955"/>
          </a:xfrm>
        </p:spPr>
        <p:txBody>
          <a:bodyPr/>
          <a:lstStyle/>
          <a:p>
            <a:pPr marL="0" indent="0" algn="ctr">
              <a:buNone/>
            </a:pPr>
            <a:r>
              <a:rPr lang="en-GB" dirty="0"/>
              <a:t>Examples of good answers </a:t>
            </a:r>
          </a:p>
          <a:p>
            <a:pPr marL="0" indent="0">
              <a:buNone/>
            </a:pPr>
            <a:endParaRPr lang="en-GB" dirty="0"/>
          </a:p>
        </p:txBody>
      </p:sp>
      <p:sp>
        <p:nvSpPr>
          <p:cNvPr id="4" name="Speech Bubble: Rectangle with Corners Rounded 3">
            <a:extLst>
              <a:ext uri="{FF2B5EF4-FFF2-40B4-BE49-F238E27FC236}">
                <a16:creationId xmlns:a16="http://schemas.microsoft.com/office/drawing/2014/main" id="{5CDC7FAC-A131-49D6-9E05-2576FBD990F7}"/>
              </a:ext>
            </a:extLst>
          </p:cNvPr>
          <p:cNvSpPr/>
          <p:nvPr/>
        </p:nvSpPr>
        <p:spPr>
          <a:xfrm>
            <a:off x="441897" y="1425299"/>
            <a:ext cx="3129954" cy="2863892"/>
          </a:xfrm>
          <a:prstGeom prst="wedgeRound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bg1"/>
              </a:solidFill>
            </a:endParaRPr>
          </a:p>
          <a:p>
            <a:r>
              <a:rPr lang="en-GB" sz="2000" dirty="0">
                <a:solidFill>
                  <a:schemeClr val="bg1"/>
                </a:solidFill>
              </a:rPr>
              <a:t>If someone makes an allegation or disclosure of abuse the scheme will follow the Hertfordshire County Councils SAFA, Safeguarding Adults from Abuse</a:t>
            </a:r>
          </a:p>
          <a:p>
            <a:r>
              <a:rPr lang="en-GB" sz="1600" b="1" dirty="0"/>
              <a:t> </a:t>
            </a:r>
            <a:endParaRPr lang="en-GB" sz="1600" dirty="0"/>
          </a:p>
          <a:p>
            <a:r>
              <a:rPr lang="en-GB" sz="1600" dirty="0"/>
              <a:t> </a:t>
            </a:r>
          </a:p>
          <a:p>
            <a:r>
              <a:rPr lang="en-GB" sz="1600" dirty="0"/>
              <a:t> </a:t>
            </a:r>
          </a:p>
        </p:txBody>
      </p:sp>
      <p:pic>
        <p:nvPicPr>
          <p:cNvPr id="7" name="Picture 6">
            <a:extLst>
              <a:ext uri="{FF2B5EF4-FFF2-40B4-BE49-F238E27FC236}">
                <a16:creationId xmlns:a16="http://schemas.microsoft.com/office/drawing/2014/main" id="{98F94D6B-A923-45B3-A470-3979A85FD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pic>
        <p:nvPicPr>
          <p:cNvPr id="8" name="Picture 2" descr="G:\Przemyslaw\Design guidelines\SA Logo\PNG\SADC_Primary_CMYK.png">
            <a:extLst>
              <a:ext uri="{FF2B5EF4-FFF2-40B4-BE49-F238E27FC236}">
                <a16:creationId xmlns:a16="http://schemas.microsoft.com/office/drawing/2014/main" id="{F6190C8F-5B63-42C9-AD10-6BE17228B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6636" y="376911"/>
            <a:ext cx="2218397"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19DC5A1D-C0F2-4C7D-85BD-E54C4C2A3208}"/>
              </a:ext>
            </a:extLst>
          </p:cNvPr>
          <p:cNvSpPr/>
          <p:nvPr/>
        </p:nvSpPr>
        <p:spPr>
          <a:xfrm>
            <a:off x="1528997" y="3793872"/>
            <a:ext cx="4302177" cy="2466970"/>
          </a:xfrm>
          <a:prstGeom prst="wedgeRect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If a volunteer is told something they have concerns about they are encouraged to inform the co-ordinator who will escalate the matter to the Named Person within the organisation, who will if needed contact HCC Safeguarding Board.</a:t>
            </a:r>
          </a:p>
        </p:txBody>
      </p:sp>
      <p:sp>
        <p:nvSpPr>
          <p:cNvPr id="9" name="Speech Bubble: Oval 8">
            <a:extLst>
              <a:ext uri="{FF2B5EF4-FFF2-40B4-BE49-F238E27FC236}">
                <a16:creationId xmlns:a16="http://schemas.microsoft.com/office/drawing/2014/main" id="{2610087D-D739-4D0B-B435-1EBFFC82DF40}"/>
              </a:ext>
            </a:extLst>
          </p:cNvPr>
          <p:cNvSpPr/>
          <p:nvPr/>
        </p:nvSpPr>
        <p:spPr>
          <a:xfrm>
            <a:off x="4321943" y="1395950"/>
            <a:ext cx="6579488" cy="26872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have comprehensive and well-established safeguarding policies and procedures. These include clear protocols and systems in place for our staff and team should we identify that a person is at risk or in danger of significant harm. </a:t>
            </a:r>
          </a:p>
        </p:txBody>
      </p:sp>
      <p:sp>
        <p:nvSpPr>
          <p:cNvPr id="10" name="Speech Bubble: Rectangle with Corners Rounded 9">
            <a:extLst>
              <a:ext uri="{FF2B5EF4-FFF2-40B4-BE49-F238E27FC236}">
                <a16:creationId xmlns:a16="http://schemas.microsoft.com/office/drawing/2014/main" id="{1CEFAF3C-6468-4C25-840B-F7465337F550}"/>
              </a:ext>
            </a:extLst>
          </p:cNvPr>
          <p:cNvSpPr/>
          <p:nvPr/>
        </p:nvSpPr>
        <p:spPr>
          <a:xfrm>
            <a:off x="7119258" y="3793872"/>
            <a:ext cx="4861249" cy="2687217"/>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 have clear processes in place for referring any potential child protection issues to the relevant authorities, and all of our Trustees and key staff members have undertaken an enhanced DBS and safeguarding training</a:t>
            </a:r>
          </a:p>
        </p:txBody>
      </p:sp>
    </p:spTree>
    <p:extLst>
      <p:ext uri="{BB962C8B-B14F-4D97-AF65-F5344CB8AC3E}">
        <p14:creationId xmlns:p14="http://schemas.microsoft.com/office/powerpoint/2010/main" val="46724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9641-66C3-4376-8D2F-E37300C056BF}"/>
              </a:ext>
            </a:extLst>
          </p:cNvPr>
          <p:cNvSpPr>
            <a:spLocks noGrp="1"/>
          </p:cNvSpPr>
          <p:nvPr>
            <p:ph type="title"/>
          </p:nvPr>
        </p:nvSpPr>
        <p:spPr>
          <a:xfrm>
            <a:off x="3127141" y="216879"/>
            <a:ext cx="6490447" cy="662781"/>
          </a:xfrm>
        </p:spPr>
        <p:txBody>
          <a:bodyPr>
            <a:normAutofit fontScale="90000"/>
          </a:bodyPr>
          <a:lstStyle/>
          <a:p>
            <a:r>
              <a:rPr lang="en-GB" sz="3600" b="1" dirty="0"/>
              <a:t>Question 17 – Equality and Inclusion </a:t>
            </a:r>
          </a:p>
        </p:txBody>
      </p:sp>
      <p:sp>
        <p:nvSpPr>
          <p:cNvPr id="3" name="Content Placeholder 2">
            <a:extLst>
              <a:ext uri="{FF2B5EF4-FFF2-40B4-BE49-F238E27FC236}">
                <a16:creationId xmlns:a16="http://schemas.microsoft.com/office/drawing/2014/main" id="{E2149223-5EFC-47CC-BF47-7CFC2A1B1AE9}"/>
              </a:ext>
            </a:extLst>
          </p:cNvPr>
          <p:cNvSpPr>
            <a:spLocks noGrp="1"/>
          </p:cNvSpPr>
          <p:nvPr>
            <p:ph idx="1"/>
          </p:nvPr>
        </p:nvSpPr>
        <p:spPr>
          <a:xfrm>
            <a:off x="4322768" y="816208"/>
            <a:ext cx="4578635" cy="496234"/>
          </a:xfrm>
        </p:spPr>
        <p:txBody>
          <a:bodyPr/>
          <a:lstStyle/>
          <a:p>
            <a:pPr marL="0" indent="0">
              <a:buNone/>
            </a:pPr>
            <a:r>
              <a:rPr lang="en-GB" dirty="0"/>
              <a:t>Examples of good answers </a:t>
            </a:r>
          </a:p>
        </p:txBody>
      </p:sp>
      <p:pic>
        <p:nvPicPr>
          <p:cNvPr id="10" name="Picture 9">
            <a:extLst>
              <a:ext uri="{FF2B5EF4-FFF2-40B4-BE49-F238E27FC236}">
                <a16:creationId xmlns:a16="http://schemas.microsoft.com/office/drawing/2014/main" id="{B57D80EC-EE0C-49F5-8B05-6436E653D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pic>
        <p:nvPicPr>
          <p:cNvPr id="11" name="Picture 2" descr="G:\Przemyslaw\Design guidelines\SA Logo\PNG\SADC_Primary_CMYK.png">
            <a:extLst>
              <a:ext uri="{FF2B5EF4-FFF2-40B4-BE49-F238E27FC236}">
                <a16:creationId xmlns:a16="http://schemas.microsoft.com/office/drawing/2014/main" id="{091C2067-DBB1-4A5D-B1FD-62BDF7E28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0343" y="216879"/>
            <a:ext cx="2218397" cy="64807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EB1274C0-8973-4B52-A0A5-E4654D2694FE}"/>
              </a:ext>
            </a:extLst>
          </p:cNvPr>
          <p:cNvSpPr/>
          <p:nvPr/>
        </p:nvSpPr>
        <p:spPr>
          <a:xfrm>
            <a:off x="4114388" y="1478989"/>
            <a:ext cx="3575509" cy="25561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reduce isolation of individuals with a disability/additional needs. This includes providing the opportunity for people to meet each other and to make friends and support each other too. </a:t>
            </a:r>
          </a:p>
        </p:txBody>
      </p:sp>
      <p:sp>
        <p:nvSpPr>
          <p:cNvPr id="5" name="Speech Bubble: Oval 4">
            <a:extLst>
              <a:ext uri="{FF2B5EF4-FFF2-40B4-BE49-F238E27FC236}">
                <a16:creationId xmlns:a16="http://schemas.microsoft.com/office/drawing/2014/main" id="{8F8D7F52-5125-4D22-B62E-17351B89819C}"/>
              </a:ext>
            </a:extLst>
          </p:cNvPr>
          <p:cNvSpPr/>
          <p:nvPr/>
        </p:nvSpPr>
        <p:spPr>
          <a:xfrm>
            <a:off x="8785129" y="3225572"/>
            <a:ext cx="3406871" cy="2912969"/>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ensure venues are accessible and near to public transport links and encourage parents/</a:t>
            </a:r>
            <a:r>
              <a:rPr lang="en-US" dirty="0" err="1">
                <a:solidFill>
                  <a:schemeClr val="tx1"/>
                </a:solidFill>
              </a:rPr>
              <a:t>carers</a:t>
            </a:r>
            <a:r>
              <a:rPr lang="en-US" dirty="0">
                <a:solidFill>
                  <a:schemeClr val="tx1"/>
                </a:solidFill>
              </a:rPr>
              <a:t> to bring the individuals where possible so everyone is included.</a:t>
            </a:r>
          </a:p>
        </p:txBody>
      </p:sp>
      <p:sp>
        <p:nvSpPr>
          <p:cNvPr id="7" name="Speech Bubble: Rectangle 6">
            <a:extLst>
              <a:ext uri="{FF2B5EF4-FFF2-40B4-BE49-F238E27FC236}">
                <a16:creationId xmlns:a16="http://schemas.microsoft.com/office/drawing/2014/main" id="{D166C292-B4FA-4A20-9E50-CFFE55077578}"/>
              </a:ext>
            </a:extLst>
          </p:cNvPr>
          <p:cNvSpPr/>
          <p:nvPr/>
        </p:nvSpPr>
        <p:spPr>
          <a:xfrm>
            <a:off x="507653" y="3429000"/>
            <a:ext cx="3106722" cy="2709541"/>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As part of the ethos of the events across the entire group of participants, coaches, volunteers, parents, carers, friends, siblings, we talk at the beginning of the event and at the end about respect and understanding people’s differences. </a:t>
            </a:r>
            <a:endParaRPr lang="en-US" dirty="0"/>
          </a:p>
        </p:txBody>
      </p:sp>
      <p:sp>
        <p:nvSpPr>
          <p:cNvPr id="12" name="Speech Bubble: Rectangle with Corners Rounded 11">
            <a:extLst>
              <a:ext uri="{FF2B5EF4-FFF2-40B4-BE49-F238E27FC236}">
                <a16:creationId xmlns:a16="http://schemas.microsoft.com/office/drawing/2014/main" id="{81A01C62-3EDC-4194-BF66-4F43562F91D8}"/>
              </a:ext>
            </a:extLst>
          </p:cNvPr>
          <p:cNvSpPr/>
          <p:nvPr/>
        </p:nvSpPr>
        <p:spPr>
          <a:xfrm>
            <a:off x="273260" y="1312442"/>
            <a:ext cx="3575508" cy="2014140"/>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provide the opportunity for individuals of all abilities, of all faiths, race, gender, age, disability, religion and sexual orientation to take part.  We promote the events across all groups in the district.</a:t>
            </a:r>
          </a:p>
        </p:txBody>
      </p:sp>
      <p:sp>
        <p:nvSpPr>
          <p:cNvPr id="13" name="Speech Bubble: Oval 12">
            <a:extLst>
              <a:ext uri="{FF2B5EF4-FFF2-40B4-BE49-F238E27FC236}">
                <a16:creationId xmlns:a16="http://schemas.microsoft.com/office/drawing/2014/main" id="{877BB7D3-2BCB-4337-8A1D-3C020C2BC8CD}"/>
              </a:ext>
            </a:extLst>
          </p:cNvPr>
          <p:cNvSpPr/>
          <p:nvPr/>
        </p:nvSpPr>
        <p:spPr>
          <a:xfrm>
            <a:off x="3251609" y="4603166"/>
            <a:ext cx="4077478" cy="1884783"/>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do not charge for any of our services, which keeps them open and accessible to all, regardless of background. </a:t>
            </a:r>
          </a:p>
        </p:txBody>
      </p:sp>
      <p:sp>
        <p:nvSpPr>
          <p:cNvPr id="14" name="Speech Bubble: Rectangle 13">
            <a:extLst>
              <a:ext uri="{FF2B5EF4-FFF2-40B4-BE49-F238E27FC236}">
                <a16:creationId xmlns:a16="http://schemas.microsoft.com/office/drawing/2014/main" id="{E36DB390-6586-46F1-BF37-53F7D12ED61F}"/>
              </a:ext>
            </a:extLst>
          </p:cNvPr>
          <p:cNvSpPr/>
          <p:nvPr/>
        </p:nvSpPr>
        <p:spPr>
          <a:xfrm>
            <a:off x="7955518" y="1414301"/>
            <a:ext cx="3754400" cy="1678592"/>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work closely with referrers to ensure that our service can support when needed and there is no discrimination</a:t>
            </a:r>
          </a:p>
        </p:txBody>
      </p:sp>
      <p:sp>
        <p:nvSpPr>
          <p:cNvPr id="15" name="Speech Bubble: Rectangle 14">
            <a:extLst>
              <a:ext uri="{FF2B5EF4-FFF2-40B4-BE49-F238E27FC236}">
                <a16:creationId xmlns:a16="http://schemas.microsoft.com/office/drawing/2014/main" id="{E3864A15-6EE0-4A8B-947A-8E2692662073}"/>
              </a:ext>
            </a:extLst>
          </p:cNvPr>
          <p:cNvSpPr/>
          <p:nvPr/>
        </p:nvSpPr>
        <p:spPr>
          <a:xfrm>
            <a:off x="7199101" y="3627535"/>
            <a:ext cx="1586027" cy="2414258"/>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have an inclusion, equality and diversity forum</a:t>
            </a:r>
          </a:p>
        </p:txBody>
      </p:sp>
    </p:spTree>
    <p:extLst>
      <p:ext uri="{BB962C8B-B14F-4D97-AF65-F5344CB8AC3E}">
        <p14:creationId xmlns:p14="http://schemas.microsoft.com/office/powerpoint/2010/main" val="125841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068D-E273-4110-BD42-97CE477E1AE4}"/>
              </a:ext>
            </a:extLst>
          </p:cNvPr>
          <p:cNvSpPr>
            <a:spLocks noGrp="1"/>
          </p:cNvSpPr>
          <p:nvPr>
            <p:ph type="title"/>
          </p:nvPr>
        </p:nvSpPr>
        <p:spPr>
          <a:xfrm>
            <a:off x="4160520" y="109071"/>
            <a:ext cx="3169920" cy="1325563"/>
          </a:xfrm>
        </p:spPr>
        <p:txBody>
          <a:bodyPr>
            <a:normAutofit/>
          </a:bodyPr>
          <a:lstStyle/>
          <a:p>
            <a:pPr algn="ctr"/>
            <a:r>
              <a:rPr lang="en-GB" sz="3600" b="1" dirty="0"/>
              <a:t>Your budget </a:t>
            </a:r>
          </a:p>
        </p:txBody>
      </p:sp>
      <p:sp>
        <p:nvSpPr>
          <p:cNvPr id="3" name="Content Placeholder 2">
            <a:extLst>
              <a:ext uri="{FF2B5EF4-FFF2-40B4-BE49-F238E27FC236}">
                <a16:creationId xmlns:a16="http://schemas.microsoft.com/office/drawing/2014/main" id="{8DF0DB4E-EEA9-41C2-B53B-BC83C510B2ED}"/>
              </a:ext>
            </a:extLst>
          </p:cNvPr>
          <p:cNvSpPr>
            <a:spLocks noGrp="1"/>
          </p:cNvSpPr>
          <p:nvPr>
            <p:ph idx="1"/>
          </p:nvPr>
        </p:nvSpPr>
        <p:spPr>
          <a:xfrm>
            <a:off x="228600" y="1434634"/>
            <a:ext cx="5044440" cy="4742329"/>
          </a:xfrm>
        </p:spPr>
        <p:txBody>
          <a:bodyPr>
            <a:normAutofit/>
          </a:bodyPr>
          <a:lstStyle/>
          <a:p>
            <a:r>
              <a:rPr lang="en-US" sz="2400" dirty="0"/>
              <a:t>This must be a separate document</a:t>
            </a:r>
          </a:p>
          <a:p>
            <a:r>
              <a:rPr lang="en-US" sz="2400" dirty="0"/>
              <a:t>Projects need to demonstrate value for money. </a:t>
            </a:r>
          </a:p>
          <a:p>
            <a:r>
              <a:rPr lang="en-US" sz="2400" dirty="0"/>
              <a:t>List all the individual costs associated with the project and you must total the costs. </a:t>
            </a:r>
          </a:p>
          <a:p>
            <a:r>
              <a:rPr lang="en-US" sz="2400" b="1" dirty="0"/>
              <a:t>Grants may only be awarded for part of the requested amount. Please cost up your project, rather than trying to make your project fit the grant amount. </a:t>
            </a:r>
            <a:endParaRPr lang="en-GB" sz="2400" b="1" dirty="0"/>
          </a:p>
          <a:p>
            <a:r>
              <a:rPr lang="en-GB" sz="2400" b="1" dirty="0">
                <a:solidFill>
                  <a:srgbClr val="FF0000"/>
                </a:solidFill>
              </a:rPr>
              <a:t>Don’t just apply for £5,000</a:t>
            </a:r>
            <a:endParaRPr lang="en-US" sz="2400" b="1" dirty="0">
              <a:solidFill>
                <a:srgbClr val="FF0000"/>
              </a:solidFill>
            </a:endParaRPr>
          </a:p>
        </p:txBody>
      </p:sp>
      <p:pic>
        <p:nvPicPr>
          <p:cNvPr id="4" name="Picture 2" descr="G:\Przemyslaw\Design guidelines\SA Logo\PNG\SADC_Primary_CMYK.png">
            <a:extLst>
              <a:ext uri="{FF2B5EF4-FFF2-40B4-BE49-F238E27FC236}">
                <a16:creationId xmlns:a16="http://schemas.microsoft.com/office/drawing/2014/main" id="{DA9E2C35-767C-4C6D-ADBE-6C522F1FA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44" y="39557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84CA56-0026-4264-B9D3-4DE5F6175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sp>
        <p:nvSpPr>
          <p:cNvPr id="7" name="Rectangle 6">
            <a:extLst>
              <a:ext uri="{FF2B5EF4-FFF2-40B4-BE49-F238E27FC236}">
                <a16:creationId xmlns:a16="http://schemas.microsoft.com/office/drawing/2014/main" id="{1282E4A8-6439-4985-B634-E36231E5B682}"/>
              </a:ext>
            </a:extLst>
          </p:cNvPr>
          <p:cNvSpPr/>
          <p:nvPr/>
        </p:nvSpPr>
        <p:spPr>
          <a:xfrm>
            <a:off x="6644640" y="1280160"/>
            <a:ext cx="5044440" cy="4247317"/>
          </a:xfrm>
          <a:prstGeom prst="rect">
            <a:avLst/>
          </a:prstGeom>
          <a:solidFill>
            <a:schemeClr val="accent4">
              <a:lumMod val="20000"/>
              <a:lumOff val="80000"/>
            </a:schemeClr>
          </a:solidFill>
          <a:ln w="19050">
            <a:solidFill>
              <a:schemeClr val="tx1"/>
            </a:solidFill>
          </a:ln>
        </p:spPr>
        <p:txBody>
          <a:bodyPr wrap="square">
            <a:spAutoFit/>
          </a:bodyPr>
          <a:lstStyle/>
          <a:p>
            <a:r>
              <a:rPr lang="en-US" dirty="0">
                <a:solidFill>
                  <a:srgbClr val="000000"/>
                </a:solidFill>
                <a:latin typeface="Arial" panose="020B0604020202020204" pitchFamily="34" charset="0"/>
              </a:rPr>
              <a:t>Minibus Hire 3 days (£100 per day) £300.00 </a:t>
            </a:r>
          </a:p>
          <a:p>
            <a:r>
              <a:rPr lang="en-US" dirty="0">
                <a:solidFill>
                  <a:srgbClr val="000000"/>
                </a:solidFill>
                <a:latin typeface="Arial" panose="020B0604020202020204" pitchFamily="34" charset="0"/>
              </a:rPr>
              <a:t>Petrol 3 Trips of 20 miles @45p per mile) £ 27.00 </a:t>
            </a:r>
          </a:p>
          <a:p>
            <a:r>
              <a:rPr lang="en-US" dirty="0">
                <a:solidFill>
                  <a:srgbClr val="000000"/>
                </a:solidFill>
                <a:latin typeface="Arial" panose="020B0604020202020204" pitchFamily="34" charset="0"/>
              </a:rPr>
              <a:t>Volunteer Driver – 3 days (worth £300) £ 0.00 </a:t>
            </a:r>
          </a:p>
          <a:p>
            <a:r>
              <a:rPr lang="en-GB" dirty="0">
                <a:solidFill>
                  <a:srgbClr val="000000"/>
                </a:solidFill>
                <a:latin typeface="Arial" panose="020B0604020202020204" pitchFamily="34" charset="0"/>
              </a:rPr>
              <a:t>15 Adults entrance to Zoo (15 x 10) £150.00 </a:t>
            </a:r>
          </a:p>
          <a:p>
            <a:r>
              <a:rPr lang="en-GB" dirty="0">
                <a:solidFill>
                  <a:srgbClr val="000000"/>
                </a:solidFill>
                <a:latin typeface="Arial" panose="020B0604020202020204" pitchFamily="34" charset="0"/>
              </a:rPr>
              <a:t>15 Adults entrance to pier (15 x £2) £ 30.00 </a:t>
            </a:r>
          </a:p>
          <a:p>
            <a:r>
              <a:rPr lang="en-GB" dirty="0">
                <a:solidFill>
                  <a:srgbClr val="000000"/>
                </a:solidFill>
                <a:latin typeface="Arial" panose="020B0604020202020204" pitchFamily="34" charset="0"/>
              </a:rPr>
              <a:t>15 Adults talk at museum (15 x £4) £ 60.00 </a:t>
            </a:r>
          </a:p>
          <a:p>
            <a:r>
              <a:rPr lang="en-US" dirty="0" err="1">
                <a:solidFill>
                  <a:srgbClr val="000000"/>
                </a:solidFill>
                <a:latin typeface="Arial" panose="020B0604020202020204" pitchFamily="34" charset="0"/>
              </a:rPr>
              <a:t>Carers</a:t>
            </a:r>
            <a:r>
              <a:rPr lang="en-US" dirty="0">
                <a:solidFill>
                  <a:srgbClr val="000000"/>
                </a:solidFill>
                <a:latin typeface="Arial" panose="020B0604020202020204" pitchFamily="34" charset="0"/>
              </a:rPr>
              <a:t> on 3 trips (negotiated - free) £ 0.00 </a:t>
            </a:r>
          </a:p>
          <a:p>
            <a:r>
              <a:rPr lang="en-US" dirty="0">
                <a:solidFill>
                  <a:srgbClr val="000000"/>
                </a:solidFill>
                <a:latin typeface="Arial" panose="020B0604020202020204" pitchFamily="34" charset="0"/>
              </a:rPr>
              <a:t>Meal at café paid for by members £ 0.00 </a:t>
            </a:r>
          </a:p>
          <a:p>
            <a:r>
              <a:rPr lang="en-US" dirty="0">
                <a:solidFill>
                  <a:srgbClr val="000000"/>
                </a:solidFill>
                <a:latin typeface="Arial" panose="020B0604020202020204" pitchFamily="34" charset="0"/>
              </a:rPr>
              <a:t>Volunteer escorts – 10 x 6 hours x 3days (worth £2000) £ 0.00 </a:t>
            </a:r>
          </a:p>
          <a:p>
            <a:r>
              <a:rPr lang="en-US" dirty="0">
                <a:solidFill>
                  <a:srgbClr val="000000"/>
                </a:solidFill>
                <a:latin typeface="Arial" panose="020B0604020202020204" pitchFamily="34" charset="0"/>
              </a:rPr>
              <a:t>Volunteer </a:t>
            </a:r>
            <a:r>
              <a:rPr lang="en-US" dirty="0" err="1">
                <a:solidFill>
                  <a:srgbClr val="000000"/>
                </a:solidFill>
                <a:latin typeface="Arial" panose="020B0604020202020204" pitchFamily="34" charset="0"/>
              </a:rPr>
              <a:t>organiser</a:t>
            </a:r>
            <a:r>
              <a:rPr lang="en-US" dirty="0">
                <a:solidFill>
                  <a:srgbClr val="000000"/>
                </a:solidFill>
                <a:latin typeface="Arial" panose="020B0604020202020204" pitchFamily="34" charset="0"/>
              </a:rPr>
              <a:t> – 50 hours (worth £600) £ 0.00 </a:t>
            </a:r>
          </a:p>
          <a:p>
            <a:r>
              <a:rPr lang="en-GB" dirty="0">
                <a:solidFill>
                  <a:srgbClr val="000000"/>
                </a:solidFill>
                <a:latin typeface="Arial" panose="020B0604020202020204" pitchFamily="34" charset="0"/>
              </a:rPr>
              <a:t>_______ </a:t>
            </a:r>
          </a:p>
          <a:p>
            <a:r>
              <a:rPr lang="en-GB" b="1" dirty="0">
                <a:solidFill>
                  <a:srgbClr val="000000"/>
                </a:solidFill>
                <a:latin typeface="Arial" panose="020B0604020202020204" pitchFamily="34" charset="0"/>
              </a:rPr>
              <a:t>Total Cost £ 567.00 </a:t>
            </a:r>
            <a:endParaRPr lang="en-GB" dirty="0"/>
          </a:p>
        </p:txBody>
      </p:sp>
      <p:cxnSp>
        <p:nvCxnSpPr>
          <p:cNvPr id="9" name="Straight Arrow Connector 8">
            <a:extLst>
              <a:ext uri="{FF2B5EF4-FFF2-40B4-BE49-F238E27FC236}">
                <a16:creationId xmlns:a16="http://schemas.microsoft.com/office/drawing/2014/main" id="{2CD68DB9-7047-470A-B267-D3E664A6AF48}"/>
              </a:ext>
            </a:extLst>
          </p:cNvPr>
          <p:cNvCxnSpPr>
            <a:cxnSpLocks/>
          </p:cNvCxnSpPr>
          <p:nvPr/>
        </p:nvCxnSpPr>
        <p:spPr>
          <a:xfrm flipV="1">
            <a:off x="5029200" y="1584960"/>
            <a:ext cx="1524000" cy="2667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9E232FF-08AB-48F0-8D6C-45C68D8B0BAE}"/>
              </a:ext>
            </a:extLst>
          </p:cNvPr>
          <p:cNvCxnSpPr>
            <a:cxnSpLocks/>
          </p:cNvCxnSpPr>
          <p:nvPr/>
        </p:nvCxnSpPr>
        <p:spPr>
          <a:xfrm>
            <a:off x="5029200" y="3055620"/>
            <a:ext cx="1524000" cy="718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6DD78CD-4BB1-444E-B253-B3C8A17235C9}"/>
              </a:ext>
            </a:extLst>
          </p:cNvPr>
          <p:cNvCxnSpPr>
            <a:cxnSpLocks/>
          </p:cNvCxnSpPr>
          <p:nvPr/>
        </p:nvCxnSpPr>
        <p:spPr>
          <a:xfrm>
            <a:off x="4617720" y="4213860"/>
            <a:ext cx="1935480" cy="8719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908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42B0-2F6C-4E0C-B1DB-8EC5B6726356}"/>
              </a:ext>
            </a:extLst>
          </p:cNvPr>
          <p:cNvSpPr txBox="1">
            <a:spLocks/>
          </p:cNvSpPr>
          <p:nvPr/>
        </p:nvSpPr>
        <p:spPr>
          <a:xfrm>
            <a:off x="1693168" y="37134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				</a:t>
            </a:r>
          </a:p>
          <a:p>
            <a:r>
              <a:rPr lang="en-GB" b="1" u="sng" dirty="0"/>
              <a:t>Financial information </a:t>
            </a:r>
          </a:p>
        </p:txBody>
      </p:sp>
      <p:sp>
        <p:nvSpPr>
          <p:cNvPr id="3" name="Content Placeholder 2">
            <a:extLst>
              <a:ext uri="{FF2B5EF4-FFF2-40B4-BE49-F238E27FC236}">
                <a16:creationId xmlns:a16="http://schemas.microsoft.com/office/drawing/2014/main" id="{20F0E055-EA12-4276-979E-1057080ECE61}"/>
              </a:ext>
            </a:extLst>
          </p:cNvPr>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a:p>
          <a:p>
            <a:pPr marL="0" indent="0">
              <a:buNone/>
            </a:pPr>
            <a:endParaRPr lang="en-GB" dirty="0"/>
          </a:p>
        </p:txBody>
      </p:sp>
      <p:pic>
        <p:nvPicPr>
          <p:cNvPr id="4" name="Picture 2" descr="G:\Przemyslaw\Design guidelines\SA Logo\PNG\SADC_Primary_CMYK.png">
            <a:extLst>
              <a:ext uri="{FF2B5EF4-FFF2-40B4-BE49-F238E27FC236}">
                <a16:creationId xmlns:a16="http://schemas.microsoft.com/office/drawing/2014/main" id="{857BB845-D91D-4B63-924A-65CF11F2B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601" y="528561"/>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5BA368-A22A-497F-B644-CC1A1D2A2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14" y="342241"/>
            <a:ext cx="1944216" cy="1020713"/>
          </a:xfrm>
          <a:prstGeom prst="rect">
            <a:avLst/>
          </a:prstGeom>
        </p:spPr>
      </p:pic>
      <p:sp>
        <p:nvSpPr>
          <p:cNvPr id="6" name="TextBox 5">
            <a:extLst>
              <a:ext uri="{FF2B5EF4-FFF2-40B4-BE49-F238E27FC236}">
                <a16:creationId xmlns:a16="http://schemas.microsoft.com/office/drawing/2014/main" id="{AA36BA79-98A8-4058-8AD8-47C9AF8194E5}"/>
              </a:ext>
            </a:extLst>
          </p:cNvPr>
          <p:cNvSpPr txBox="1"/>
          <p:nvPr/>
        </p:nvSpPr>
        <p:spPr>
          <a:xfrm>
            <a:off x="553673" y="1988840"/>
            <a:ext cx="10906807" cy="48167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Accounts including a Balance Sheet &amp; Income &amp; Expenditure account (for 2 years where possible)</a:t>
            </a:r>
          </a:p>
          <a:p>
            <a:pPr marL="285750" indent="-285750">
              <a:spcAft>
                <a:spcPts val="600"/>
              </a:spcAft>
              <a:buFont typeface="Arial" panose="020B0604020202020204" pitchFamily="34" charset="0"/>
              <a:buChar char="•"/>
            </a:pPr>
            <a:r>
              <a:rPr lang="en-GB" sz="2400" dirty="0"/>
              <a:t>If accounts are over 9 months old, a Trading Statement or Management Accounts for the period since the last set of accounts bringing the position as up to date as possible.</a:t>
            </a:r>
          </a:p>
          <a:p>
            <a:pPr marL="285750" indent="-285750">
              <a:spcAft>
                <a:spcPts val="600"/>
              </a:spcAft>
              <a:buFont typeface="Arial" panose="020B0604020202020204" pitchFamily="34" charset="0"/>
              <a:buChar char="•"/>
            </a:pPr>
            <a:r>
              <a:rPr lang="en-GB" sz="2400" dirty="0"/>
              <a:t>A budget looking forward into the period in which the grant funding will be spent.</a:t>
            </a:r>
          </a:p>
          <a:p>
            <a:pPr marL="285750" indent="-285750">
              <a:spcAft>
                <a:spcPts val="600"/>
              </a:spcAft>
              <a:buFont typeface="Arial" panose="020B0604020202020204" pitchFamily="34" charset="0"/>
              <a:buChar char="•"/>
            </a:pPr>
            <a:r>
              <a:rPr lang="en-GB" sz="2400" dirty="0"/>
              <a:t>If the above, particularly 1&amp;2 is a serious challenge for very small organisations bank statements may be acceptable if they show a pattern of sustainability.</a:t>
            </a:r>
          </a:p>
          <a:p>
            <a:pPr marL="285750" indent="-285750">
              <a:spcAft>
                <a:spcPts val="600"/>
              </a:spcAft>
              <a:buFont typeface="Arial" panose="020B0604020202020204" pitchFamily="34" charset="0"/>
              <a:buChar char="•"/>
            </a:pPr>
            <a:r>
              <a:rPr lang="en-GB" sz="2400" b="1" dirty="0"/>
              <a:t>Clarity &amp; quality of information is most important. </a:t>
            </a:r>
            <a:r>
              <a:rPr lang="en-GB" sz="2400" dirty="0"/>
              <a:t>Avoid items in accounts with a description of ‘Other’.  The more detail that can be presented helps save time with the process and enhances transparency. </a:t>
            </a:r>
            <a:endParaRPr lang="en-GB" sz="2400" strike="sngStrike" dirty="0"/>
          </a:p>
          <a:p>
            <a:endParaRPr lang="en-GB" dirty="0"/>
          </a:p>
        </p:txBody>
      </p:sp>
    </p:spTree>
    <p:extLst>
      <p:ext uri="{BB962C8B-B14F-4D97-AF65-F5344CB8AC3E}">
        <p14:creationId xmlns:p14="http://schemas.microsoft.com/office/powerpoint/2010/main" val="171979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8DDA-CE2B-4BD0-8FE8-E324D8515FD1}"/>
              </a:ext>
            </a:extLst>
          </p:cNvPr>
          <p:cNvSpPr>
            <a:spLocks noGrp="1"/>
          </p:cNvSpPr>
          <p:nvPr>
            <p:ph type="title"/>
          </p:nvPr>
        </p:nvSpPr>
        <p:spPr>
          <a:xfrm>
            <a:off x="4423410" y="291357"/>
            <a:ext cx="3345180" cy="678519"/>
          </a:xfrm>
        </p:spPr>
        <p:txBody>
          <a:bodyPr>
            <a:normAutofit fontScale="90000"/>
          </a:bodyPr>
          <a:lstStyle/>
          <a:p>
            <a:pPr algn="ctr"/>
            <a:r>
              <a:rPr lang="en-GB" dirty="0"/>
              <a:t>Getting help </a:t>
            </a:r>
          </a:p>
        </p:txBody>
      </p:sp>
      <p:sp>
        <p:nvSpPr>
          <p:cNvPr id="3" name="Content Placeholder 2">
            <a:extLst>
              <a:ext uri="{FF2B5EF4-FFF2-40B4-BE49-F238E27FC236}">
                <a16:creationId xmlns:a16="http://schemas.microsoft.com/office/drawing/2014/main" id="{777051DF-FC36-4294-B715-B0B47C567BC4}"/>
              </a:ext>
            </a:extLst>
          </p:cNvPr>
          <p:cNvSpPr>
            <a:spLocks noGrp="1"/>
          </p:cNvSpPr>
          <p:nvPr>
            <p:ph idx="1"/>
          </p:nvPr>
        </p:nvSpPr>
        <p:spPr>
          <a:xfrm>
            <a:off x="298580" y="1371600"/>
            <a:ext cx="11055220" cy="5195043"/>
          </a:xfrm>
        </p:spPr>
        <p:txBody>
          <a:bodyPr>
            <a:normAutofit/>
          </a:bodyPr>
          <a:lstStyle/>
          <a:p>
            <a:pPr marL="457200" lvl="1" indent="0">
              <a:lnSpc>
                <a:spcPct val="110000"/>
              </a:lnSpc>
              <a:spcBef>
                <a:spcPts val="0"/>
              </a:spcBef>
              <a:buNone/>
            </a:pPr>
            <a:r>
              <a:rPr lang="en-GB" b="1" dirty="0"/>
              <a:t>Communities 1</a:t>
            </a:r>
            <a:r>
              <a:rPr lang="en-GB" b="1" baseline="30000" dirty="0"/>
              <a:t>st</a:t>
            </a:r>
            <a:r>
              <a:rPr lang="en-GB" b="1" dirty="0"/>
              <a:t>  Advice Surgeries</a:t>
            </a:r>
          </a:p>
          <a:p>
            <a:pPr marL="457200" lvl="1" indent="0">
              <a:lnSpc>
                <a:spcPct val="110000"/>
              </a:lnSpc>
              <a:spcBef>
                <a:spcPts val="0"/>
              </a:spcBef>
              <a:buNone/>
            </a:pPr>
            <a:endParaRPr lang="en-GB" b="1" dirty="0"/>
          </a:p>
          <a:p>
            <a:pPr marL="0" indent="0">
              <a:buNone/>
            </a:pPr>
            <a:r>
              <a:rPr lang="en-GB" sz="2400" dirty="0"/>
              <a:t>1. Read SADC’s Guidance document &amp; Inclusion strategy and follow carefully</a:t>
            </a:r>
          </a:p>
          <a:p>
            <a:pPr marL="0" indent="0">
              <a:buNone/>
            </a:pPr>
            <a:r>
              <a:rPr lang="en-GB" sz="2400" dirty="0"/>
              <a:t>2. Review SADC’s priorities versus your aims</a:t>
            </a:r>
          </a:p>
          <a:p>
            <a:pPr marL="0" indent="0">
              <a:buNone/>
            </a:pPr>
            <a:r>
              <a:rPr lang="en-GB" sz="2400" dirty="0"/>
              <a:t>3. Attend an open ZOOM Advice Surgery</a:t>
            </a:r>
          </a:p>
          <a:p>
            <a:pPr marL="0" indent="0">
              <a:buNone/>
            </a:pPr>
            <a:r>
              <a:rPr lang="en-GB" sz="2400" dirty="0"/>
              <a:t>4. Start writing your application early </a:t>
            </a:r>
          </a:p>
          <a:p>
            <a:pPr marL="0" indent="0">
              <a:buNone/>
            </a:pPr>
            <a:r>
              <a:rPr lang="en-GB" sz="2400" dirty="0"/>
              <a:t>5. Have a clear project plan</a:t>
            </a:r>
          </a:p>
          <a:p>
            <a:pPr marL="0" indent="0">
              <a:buNone/>
            </a:pPr>
            <a:r>
              <a:rPr lang="en-GB" sz="2400" dirty="0"/>
              <a:t>6. Cost your budget , don’t just apply for £5k</a:t>
            </a:r>
          </a:p>
          <a:p>
            <a:pPr marL="0" indent="0">
              <a:buNone/>
            </a:pPr>
            <a:endParaRPr lang="en-GB" sz="2400" dirty="0"/>
          </a:p>
          <a:p>
            <a:pPr marL="0" indent="0">
              <a:buNone/>
            </a:pPr>
            <a:r>
              <a:rPr lang="en-GB" sz="2400" b="1" dirty="0"/>
              <a:t>More groups have successful applications if they work with C1st first!</a:t>
            </a:r>
          </a:p>
          <a:p>
            <a:pPr marL="0" indent="0">
              <a:buNone/>
            </a:pPr>
            <a:endParaRPr lang="en-GB" sz="2200" dirty="0">
              <a:latin typeface="Calibri" panose="020F0502020204030204" pitchFamily="34" charset="0"/>
              <a:cs typeface="Calibri" panose="020F0502020204030204" pitchFamily="34" charset="0"/>
            </a:endParaRPr>
          </a:p>
        </p:txBody>
      </p:sp>
      <p:pic>
        <p:nvPicPr>
          <p:cNvPr id="4" name="Picture 2" descr="G:\Przemyslaw\Design guidelines\SA Logo\PNG\SADC_Primary_CMYK.png">
            <a:extLst>
              <a:ext uri="{FF2B5EF4-FFF2-40B4-BE49-F238E27FC236}">
                <a16:creationId xmlns:a16="http://schemas.microsoft.com/office/drawing/2014/main" id="{5E1E79BD-71EA-445F-9F3D-50CE708E9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44" y="39557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A64655-2602-457B-951C-2DCC9D406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spTree>
    <p:extLst>
      <p:ext uri="{BB962C8B-B14F-4D97-AF65-F5344CB8AC3E}">
        <p14:creationId xmlns:p14="http://schemas.microsoft.com/office/powerpoint/2010/main" val="28869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08" y="243214"/>
            <a:ext cx="8106792" cy="1756879"/>
          </a:xfrm>
        </p:spPr>
        <p:txBody>
          <a:bodyPr>
            <a:noAutofit/>
          </a:bodyPr>
          <a:lstStyle/>
          <a:p>
            <a:pPr algn="ctr"/>
            <a:r>
              <a:rPr lang="en-GB" sz="3600" dirty="0">
                <a:latin typeface="Calibri" panose="020F0502020204030204" pitchFamily="34" charset="0"/>
                <a:cs typeface="Calibri" panose="020F0502020204030204" pitchFamily="34" charset="0"/>
              </a:rPr>
              <a:t>Welcome from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St Albans City &amp; District Council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and  Communities 1</a:t>
            </a:r>
            <a:r>
              <a:rPr lang="en-GB" sz="3600" baseline="30000" dirty="0">
                <a:latin typeface="Calibri" panose="020F0502020204030204" pitchFamily="34" charset="0"/>
                <a:cs typeface="Calibri" panose="020F0502020204030204" pitchFamily="34" charset="0"/>
              </a:rPr>
              <a:t>st</a:t>
            </a:r>
            <a:r>
              <a:rPr lang="en-GB" sz="3600"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659652" y="1812051"/>
            <a:ext cx="10995503" cy="4509120"/>
          </a:xfrm>
        </p:spPr>
        <p:txBody>
          <a:bodyPr>
            <a:normAutofit fontScale="70000" lnSpcReduction="20000"/>
          </a:bodyPr>
          <a:lstStyle/>
          <a:p>
            <a:pPr marL="914400" lvl="2" indent="0">
              <a:buNone/>
            </a:pPr>
            <a:endParaRPr lang="en-GB" sz="4400" dirty="0"/>
          </a:p>
          <a:p>
            <a:r>
              <a:rPr lang="en-GB" sz="4200" b="1" dirty="0"/>
              <a:t>Peggy Sharp</a:t>
            </a:r>
          </a:p>
          <a:p>
            <a:pPr marL="914400" lvl="2" indent="0">
              <a:buNone/>
            </a:pPr>
            <a:r>
              <a:rPr lang="en-US" sz="4200" dirty="0"/>
              <a:t>Community Engagement, Equality and Grants Officer, </a:t>
            </a:r>
            <a:r>
              <a:rPr lang="en-GB" sz="4200" dirty="0"/>
              <a:t>St Albans City and District Council</a:t>
            </a:r>
          </a:p>
          <a:p>
            <a:pPr marL="914400" lvl="2" indent="0">
              <a:buNone/>
            </a:pPr>
            <a:endParaRPr lang="en-GB" sz="4200" dirty="0"/>
          </a:p>
          <a:p>
            <a:r>
              <a:rPr lang="en-GB" sz="4200" b="1" dirty="0"/>
              <a:t>Nicola Ward </a:t>
            </a:r>
          </a:p>
          <a:p>
            <a:pPr marL="914400" lvl="2" indent="0">
              <a:buNone/>
            </a:pPr>
            <a:r>
              <a:rPr lang="en-GB" sz="4200" dirty="0"/>
              <a:t>Community Engagement Officer, St Albans City and District Council</a:t>
            </a:r>
          </a:p>
          <a:p>
            <a:pPr marL="0" indent="0">
              <a:buNone/>
            </a:pPr>
            <a:endParaRPr lang="en-GB" sz="4200" dirty="0"/>
          </a:p>
          <a:p>
            <a:r>
              <a:rPr lang="en-GB" sz="4200" b="1" dirty="0"/>
              <a:t>Isobel Hatfield</a:t>
            </a:r>
          </a:p>
          <a:p>
            <a:pPr marL="0" indent="0">
              <a:buNone/>
            </a:pPr>
            <a:r>
              <a:rPr lang="en-GB" sz="4200" dirty="0"/>
              <a:t>             Partnerships &amp; Development Coordinator, Communities 1st</a:t>
            </a:r>
          </a:p>
          <a:p>
            <a:pPr marL="914400" lvl="2" indent="0">
              <a:buNone/>
            </a:pPr>
            <a:endParaRPr lang="en-GB" dirty="0"/>
          </a:p>
          <a:p>
            <a:pPr marL="914400" lvl="2" indent="0">
              <a:buNone/>
            </a:pPr>
            <a:endParaRPr lang="en-GB" dirty="0"/>
          </a:p>
          <a:p>
            <a:pPr marL="914400" lvl="2" indent="0">
              <a:buNone/>
            </a:pPr>
            <a:endParaRPr lang="en-GB" dirty="0"/>
          </a:p>
          <a:p>
            <a:pPr marL="457200" lvl="1" indent="0">
              <a:buNone/>
            </a:pPr>
            <a:endParaRPr lang="en-GB" dirty="0"/>
          </a:p>
          <a:p>
            <a:pPr marL="457200" lvl="1" indent="0">
              <a:buNone/>
            </a:pPr>
            <a:endParaRPr lang="en-GB" dirty="0"/>
          </a:p>
        </p:txBody>
      </p:sp>
      <p:pic>
        <p:nvPicPr>
          <p:cNvPr id="4" name="Picture 2" descr="G:\Przemyslaw\Design guidelines\SA Logo\PNG\SADC_Primary_CMY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421" y="30295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73" y="116632"/>
            <a:ext cx="1944216" cy="1020713"/>
          </a:xfrm>
          <a:prstGeom prst="rect">
            <a:avLst/>
          </a:prstGeom>
        </p:spPr>
      </p:pic>
    </p:spTree>
    <p:extLst>
      <p:ext uri="{BB962C8B-B14F-4D97-AF65-F5344CB8AC3E}">
        <p14:creationId xmlns:p14="http://schemas.microsoft.com/office/powerpoint/2010/main" val="114901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8DDA-CE2B-4BD0-8FE8-E324D8515FD1}"/>
              </a:ext>
            </a:extLst>
          </p:cNvPr>
          <p:cNvSpPr>
            <a:spLocks noGrp="1"/>
          </p:cNvSpPr>
          <p:nvPr>
            <p:ph type="title"/>
          </p:nvPr>
        </p:nvSpPr>
        <p:spPr>
          <a:xfrm>
            <a:off x="4423410" y="291357"/>
            <a:ext cx="3345180" cy="678519"/>
          </a:xfrm>
        </p:spPr>
        <p:txBody>
          <a:bodyPr>
            <a:normAutofit fontScale="90000"/>
          </a:bodyPr>
          <a:lstStyle/>
          <a:p>
            <a:pPr algn="ctr"/>
            <a:r>
              <a:rPr lang="en-GB" dirty="0"/>
              <a:t>Getting help </a:t>
            </a:r>
          </a:p>
        </p:txBody>
      </p:sp>
      <p:sp>
        <p:nvSpPr>
          <p:cNvPr id="3" name="Content Placeholder 2">
            <a:extLst>
              <a:ext uri="{FF2B5EF4-FFF2-40B4-BE49-F238E27FC236}">
                <a16:creationId xmlns:a16="http://schemas.microsoft.com/office/drawing/2014/main" id="{777051DF-FC36-4294-B715-B0B47C567BC4}"/>
              </a:ext>
            </a:extLst>
          </p:cNvPr>
          <p:cNvSpPr>
            <a:spLocks noGrp="1"/>
          </p:cNvSpPr>
          <p:nvPr>
            <p:ph idx="1"/>
          </p:nvPr>
        </p:nvSpPr>
        <p:spPr>
          <a:xfrm>
            <a:off x="441898" y="1375794"/>
            <a:ext cx="11017464" cy="5190849"/>
          </a:xfrm>
        </p:spPr>
        <p:txBody>
          <a:bodyPr>
            <a:normAutofit lnSpcReduction="10000"/>
          </a:bodyPr>
          <a:lstStyle/>
          <a:p>
            <a:pPr marL="457200" lvl="1" indent="0">
              <a:lnSpc>
                <a:spcPct val="110000"/>
              </a:lnSpc>
              <a:spcBef>
                <a:spcPts val="0"/>
              </a:spcBef>
              <a:buNone/>
            </a:pPr>
            <a:r>
              <a:rPr lang="en-GB" sz="2800" b="1" dirty="0"/>
              <a:t>Communities 1</a:t>
            </a:r>
            <a:r>
              <a:rPr lang="en-GB" sz="2800" b="1" baseline="30000" dirty="0"/>
              <a:t>st</a:t>
            </a:r>
            <a:r>
              <a:rPr lang="en-GB" sz="2800" b="1" dirty="0"/>
              <a:t>  Advice Surgeries</a:t>
            </a:r>
          </a:p>
          <a:p>
            <a:pPr marL="457200" lvl="1" indent="0">
              <a:lnSpc>
                <a:spcPct val="110000"/>
              </a:lnSpc>
              <a:spcBef>
                <a:spcPts val="0"/>
              </a:spcBef>
              <a:buNone/>
            </a:pPr>
            <a:r>
              <a:rPr lang="en-GB" dirty="0">
                <a:latin typeface="Calibri" panose="020F0502020204030204" pitchFamily="34" charset="0"/>
                <a:cs typeface="Calibri" panose="020F0502020204030204" pitchFamily="34" charset="0"/>
              </a:rPr>
              <a:t>To discuss project ideas, how to fill in the form in detail and will ideas e.g. evidence of need</a:t>
            </a: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endParaRPr lang="en-GB" sz="2200" dirty="0">
              <a:latin typeface="Calibri" panose="020F0502020204030204" pitchFamily="34" charset="0"/>
              <a:cs typeface="Calibri" panose="020F0502020204030204" pitchFamily="34" charset="0"/>
            </a:endParaRPr>
          </a:p>
          <a:p>
            <a:pPr marL="457200" lvl="1" indent="0">
              <a:lnSpc>
                <a:spcPct val="110000"/>
              </a:lnSpc>
              <a:spcBef>
                <a:spcPts val="0"/>
              </a:spcBef>
              <a:buNone/>
            </a:pPr>
            <a:r>
              <a:rPr lang="en-GB" dirty="0">
                <a:latin typeface="Calibri" panose="020F0502020204030204" pitchFamily="34" charset="0"/>
                <a:cs typeface="Calibri" panose="020F0502020204030204" pitchFamily="34" charset="0"/>
              </a:rPr>
              <a:t>Completed draft applications should  be emailed in advance to </a:t>
            </a:r>
            <a:r>
              <a:rPr lang="en-GB" dirty="0">
                <a:latin typeface="Calibri" panose="020F0502020204030204" pitchFamily="34" charset="0"/>
                <a:cs typeface="Calibri" panose="020F0502020204030204" pitchFamily="34" charset="0"/>
                <a:hlinkClick r:id="rId3"/>
              </a:rPr>
              <a:t>StAlbansGrants@communities1st.org.uk</a:t>
            </a:r>
            <a:r>
              <a:rPr lang="en-GB" dirty="0">
                <a:latin typeface="Calibri" panose="020F0502020204030204" pitchFamily="34" charset="0"/>
                <a:cs typeface="Calibri" panose="020F0502020204030204" pitchFamily="34" charset="0"/>
              </a:rPr>
              <a:t>. </a:t>
            </a:r>
          </a:p>
          <a:p>
            <a:pPr marL="457200" lvl="1" indent="0">
              <a:lnSpc>
                <a:spcPct val="110000"/>
              </a:lnSpc>
              <a:spcBef>
                <a:spcPts val="0"/>
              </a:spcBef>
              <a:buNone/>
            </a:pPr>
            <a:endParaRPr lang="en-GB" dirty="0">
              <a:latin typeface="Calibri" panose="020F0502020204030204" pitchFamily="34" charset="0"/>
              <a:cs typeface="Calibri" panose="020F0502020204030204" pitchFamily="34" charset="0"/>
            </a:endParaRPr>
          </a:p>
          <a:p>
            <a:pPr marL="457200" lvl="1" indent="0">
              <a:lnSpc>
                <a:spcPct val="110000"/>
              </a:lnSpc>
              <a:spcBef>
                <a:spcPts val="0"/>
              </a:spcBef>
              <a:buNone/>
            </a:pPr>
            <a:r>
              <a:rPr lang="en-GB" dirty="0">
                <a:latin typeface="Calibri" panose="020F0502020204030204" pitchFamily="34" charset="0"/>
                <a:cs typeface="Calibri" panose="020F0502020204030204" pitchFamily="34" charset="0"/>
              </a:rPr>
              <a:t>Communities 1st will offer some guidance for improvement</a:t>
            </a:r>
            <a:endParaRPr lang="en-GB" sz="2800" dirty="0"/>
          </a:p>
          <a:p>
            <a:pPr marL="0" lvl="0" indent="0">
              <a:buNone/>
            </a:pPr>
            <a:endParaRPr lang="en-GB" sz="2200" dirty="0">
              <a:latin typeface="Calibri" panose="020F0502020204030204" pitchFamily="34" charset="0"/>
              <a:cs typeface="Calibri" panose="020F0502020204030204" pitchFamily="34" charset="0"/>
            </a:endParaRPr>
          </a:p>
          <a:p>
            <a:endParaRPr lang="en-GB" dirty="0"/>
          </a:p>
        </p:txBody>
      </p:sp>
      <p:pic>
        <p:nvPicPr>
          <p:cNvPr id="4" name="Picture 2" descr="G:\Przemyslaw\Design guidelines\SA Logo\PNG\SADC_Primary_CMYK.png">
            <a:extLst>
              <a:ext uri="{FF2B5EF4-FFF2-40B4-BE49-F238E27FC236}">
                <a16:creationId xmlns:a16="http://schemas.microsoft.com/office/drawing/2014/main" id="{5E1E79BD-71EA-445F-9F3D-50CE708E9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44" y="39557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A64655-2602-457B-951C-2DCC9D406C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sp>
        <p:nvSpPr>
          <p:cNvPr id="6" name="Rectangle 5">
            <a:extLst>
              <a:ext uri="{FF2B5EF4-FFF2-40B4-BE49-F238E27FC236}">
                <a16:creationId xmlns:a16="http://schemas.microsoft.com/office/drawing/2014/main" id="{3FBD930B-0BD2-4B54-8060-FFD17D29C116}"/>
              </a:ext>
            </a:extLst>
          </p:cNvPr>
          <p:cNvSpPr/>
          <p:nvPr/>
        </p:nvSpPr>
        <p:spPr>
          <a:xfrm>
            <a:off x="3059947" y="2404643"/>
            <a:ext cx="6072105" cy="229319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a:solidFill>
                  <a:sysClr val="windowText" lastClr="000000"/>
                </a:solidFill>
              </a:rPr>
              <a:t>Advice Surgery dates: </a:t>
            </a:r>
          </a:p>
          <a:p>
            <a:pPr lvl="0"/>
            <a:endParaRPr lang="en-GB" sz="2400" dirty="0">
              <a:solidFill>
                <a:sysClr val="windowText" lastClr="000000"/>
              </a:solidFill>
            </a:endParaRPr>
          </a:p>
          <a:p>
            <a:pPr marL="342900" lvl="0" indent="-342900">
              <a:buFont typeface="Arial" panose="020B0604020202020204" pitchFamily="34" charset="0"/>
              <a:buChar char="•"/>
            </a:pPr>
            <a:r>
              <a:rPr lang="en-GB" sz="2400" dirty="0">
                <a:solidFill>
                  <a:sysClr val="windowText" lastClr="000000"/>
                </a:solidFill>
              </a:rPr>
              <a:t>Thursday 15 June 2pm </a:t>
            </a:r>
          </a:p>
          <a:p>
            <a:pPr marL="285750" lvl="0" indent="-285750">
              <a:buFont typeface="Arial" panose="020B0604020202020204" pitchFamily="34" charset="0"/>
              <a:buChar char="•"/>
            </a:pPr>
            <a:r>
              <a:rPr lang="en-GB" sz="2400" dirty="0">
                <a:solidFill>
                  <a:sysClr val="windowText" lastClr="000000"/>
                </a:solidFill>
              </a:rPr>
              <a:t> Wednesday 21 June 4pm </a:t>
            </a:r>
          </a:p>
          <a:p>
            <a:pPr marL="285750" lvl="0" indent="-285750">
              <a:buFont typeface="Arial" panose="020B0604020202020204" pitchFamily="34" charset="0"/>
              <a:buChar char="•"/>
            </a:pPr>
            <a:r>
              <a:rPr lang="en-GB" sz="2400" dirty="0">
                <a:solidFill>
                  <a:sysClr val="windowText" lastClr="000000"/>
                </a:solidFill>
              </a:rPr>
              <a:t> Tuesday 27 June 3pm</a:t>
            </a:r>
          </a:p>
        </p:txBody>
      </p:sp>
    </p:spTree>
    <p:extLst>
      <p:ext uri="{BB962C8B-B14F-4D97-AF65-F5344CB8AC3E}">
        <p14:creationId xmlns:p14="http://schemas.microsoft.com/office/powerpoint/2010/main" val="233237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0531-0320-4CCF-9896-218657B2B7B1}"/>
              </a:ext>
            </a:extLst>
          </p:cNvPr>
          <p:cNvSpPr>
            <a:spLocks noGrp="1"/>
          </p:cNvSpPr>
          <p:nvPr>
            <p:ph type="title"/>
          </p:nvPr>
        </p:nvSpPr>
        <p:spPr>
          <a:xfrm>
            <a:off x="4531659" y="342241"/>
            <a:ext cx="2918012" cy="798095"/>
          </a:xfrm>
        </p:spPr>
        <p:txBody>
          <a:bodyPr>
            <a:normAutofit fontScale="90000"/>
          </a:bodyPr>
          <a:lstStyle/>
          <a:p>
            <a:r>
              <a:rPr lang="en-GB" sz="5400" b="1" dirty="0"/>
              <a:t>Summary</a:t>
            </a:r>
            <a:r>
              <a:rPr lang="en-GB" dirty="0"/>
              <a:t> </a:t>
            </a:r>
          </a:p>
        </p:txBody>
      </p:sp>
      <p:pic>
        <p:nvPicPr>
          <p:cNvPr id="4" name="Picture 3">
            <a:extLst>
              <a:ext uri="{FF2B5EF4-FFF2-40B4-BE49-F238E27FC236}">
                <a16:creationId xmlns:a16="http://schemas.microsoft.com/office/drawing/2014/main" id="{F737F3A5-2422-4EB6-A2A7-E5EF1C08F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14" y="342241"/>
            <a:ext cx="1520182" cy="798095"/>
          </a:xfrm>
          <a:prstGeom prst="rect">
            <a:avLst/>
          </a:prstGeom>
        </p:spPr>
      </p:pic>
      <p:pic>
        <p:nvPicPr>
          <p:cNvPr id="5" name="Picture 2" descr="G:\Przemyslaw\Design guidelines\SA Logo\PNG\SADC_Primary_CMYK.png">
            <a:extLst>
              <a:ext uri="{FF2B5EF4-FFF2-40B4-BE49-F238E27FC236}">
                <a16:creationId xmlns:a16="http://schemas.microsoft.com/office/drawing/2014/main" id="{B93907BC-0F6F-4860-A43C-131FB2B03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193" y="450513"/>
            <a:ext cx="1990686" cy="5815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751D058-4341-4E2A-98DA-B2D5DFE918C2}"/>
              </a:ext>
            </a:extLst>
          </p:cNvPr>
          <p:cNvGrpSpPr/>
          <p:nvPr/>
        </p:nvGrpSpPr>
        <p:grpSpPr>
          <a:xfrm>
            <a:off x="4279052" y="1278507"/>
            <a:ext cx="3371707" cy="2836593"/>
            <a:chOff x="1154880" y="89532"/>
            <a:chExt cx="2263886" cy="1934885"/>
          </a:xfrm>
        </p:grpSpPr>
        <p:sp>
          <p:nvSpPr>
            <p:cNvPr id="7" name="Rectangle: Rounded Corners 6">
              <a:extLst>
                <a:ext uri="{FF2B5EF4-FFF2-40B4-BE49-F238E27FC236}">
                  <a16:creationId xmlns:a16="http://schemas.microsoft.com/office/drawing/2014/main" id="{973A0645-5628-4705-A833-243164030CB1}"/>
                </a:ext>
              </a:extLst>
            </p:cNvPr>
            <p:cNvSpPr/>
            <p:nvPr/>
          </p:nvSpPr>
          <p:spPr>
            <a:xfrm>
              <a:off x="1154880" y="89532"/>
              <a:ext cx="2263886" cy="1934885"/>
            </a:xfrm>
            <a:prstGeom prst="roundRect">
              <a:avLst/>
            </a:prstGeom>
            <a:ln w="76200">
              <a:solidFill>
                <a:srgbClr val="FFFF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5A036A3-E30E-4215-BB18-0942CB58A73D}"/>
                </a:ext>
              </a:extLst>
            </p:cNvPr>
            <p:cNvSpPr txBox="1"/>
            <p:nvPr/>
          </p:nvSpPr>
          <p:spPr>
            <a:xfrm>
              <a:off x="1249333" y="183985"/>
              <a:ext cx="2074980" cy="1745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Calibri" panose="020F0502020204030204" pitchFamily="34" charset="0"/>
                  <a:cs typeface="Calibri" panose="020F0502020204030204" pitchFamily="34" charset="0"/>
                </a:rPr>
                <a:t>Community Project Fund</a:t>
              </a:r>
            </a:p>
          </p:txBody>
        </p:sp>
      </p:grpSp>
      <p:sp>
        <p:nvSpPr>
          <p:cNvPr id="14" name="TextBox 13">
            <a:extLst>
              <a:ext uri="{FF2B5EF4-FFF2-40B4-BE49-F238E27FC236}">
                <a16:creationId xmlns:a16="http://schemas.microsoft.com/office/drawing/2014/main" id="{3CEDD372-DF33-46DB-A20F-E1E9EB7AD316}"/>
              </a:ext>
            </a:extLst>
          </p:cNvPr>
          <p:cNvSpPr txBox="1"/>
          <p:nvPr/>
        </p:nvSpPr>
        <p:spPr>
          <a:xfrm>
            <a:off x="561522" y="1478251"/>
            <a:ext cx="2659719" cy="707886"/>
          </a:xfrm>
          <a:prstGeom prst="rect">
            <a:avLst/>
          </a:prstGeom>
          <a:noFill/>
        </p:spPr>
        <p:txBody>
          <a:bodyPr wrap="square" rtlCol="0">
            <a:spAutoFit/>
          </a:bodyPr>
          <a:lstStyle/>
          <a:p>
            <a:r>
              <a:rPr lang="en-GB" sz="2000" dirty="0">
                <a:latin typeface="Calibri" panose="020F0502020204030204" pitchFamily="34" charset="0"/>
                <a:ea typeface="Times New Roman" panose="02020603050405020304" pitchFamily="18" charset="0"/>
                <a:cs typeface="Calibri" panose="020F0502020204030204" pitchFamily="34" charset="0"/>
              </a:rPr>
              <a:t>Grants will be between £500-£5000</a:t>
            </a:r>
            <a:endParaRPr lang="en-US" sz="2000" dirty="0"/>
          </a:p>
        </p:txBody>
      </p:sp>
      <p:sp>
        <p:nvSpPr>
          <p:cNvPr id="18" name="Rectangle 17">
            <a:extLst>
              <a:ext uri="{FF2B5EF4-FFF2-40B4-BE49-F238E27FC236}">
                <a16:creationId xmlns:a16="http://schemas.microsoft.com/office/drawing/2014/main" id="{5DBC6C3C-1928-4342-AFC2-6E9397B52242}"/>
              </a:ext>
            </a:extLst>
          </p:cNvPr>
          <p:cNvSpPr/>
          <p:nvPr/>
        </p:nvSpPr>
        <p:spPr>
          <a:xfrm>
            <a:off x="4563810" y="5315430"/>
            <a:ext cx="2509743" cy="1015663"/>
          </a:xfrm>
          <a:prstGeom prst="rect">
            <a:avLst/>
          </a:prstGeom>
        </p:spPr>
        <p:txBody>
          <a:bodyPr wrap="square">
            <a:spAutoFit/>
          </a:bodyPr>
          <a:lstStyle/>
          <a:p>
            <a:r>
              <a:rPr lang="en-US" sz="2000" dirty="0"/>
              <a:t>Projects and activities supporting vulnerable people in the District </a:t>
            </a:r>
            <a:endParaRPr lang="en-GB" sz="2000" dirty="0"/>
          </a:p>
        </p:txBody>
      </p:sp>
      <p:sp>
        <p:nvSpPr>
          <p:cNvPr id="20" name="Rectangle 19">
            <a:extLst>
              <a:ext uri="{FF2B5EF4-FFF2-40B4-BE49-F238E27FC236}">
                <a16:creationId xmlns:a16="http://schemas.microsoft.com/office/drawing/2014/main" id="{71F83434-CF46-42C0-98CD-3B495CE818F9}"/>
              </a:ext>
            </a:extLst>
          </p:cNvPr>
          <p:cNvSpPr/>
          <p:nvPr/>
        </p:nvSpPr>
        <p:spPr>
          <a:xfrm>
            <a:off x="2354515" y="5280558"/>
            <a:ext cx="1873349" cy="1015663"/>
          </a:xfrm>
          <a:prstGeom prst="rect">
            <a:avLst/>
          </a:prstGeom>
        </p:spPr>
        <p:txBody>
          <a:bodyPr wrap="square">
            <a:spAutoFit/>
          </a:bodyPr>
          <a:lstStyle/>
          <a:p>
            <a:r>
              <a:rPr lang="en-US" sz="2000" dirty="0"/>
              <a:t>Projects and activities can be time limited</a:t>
            </a:r>
            <a:endParaRPr lang="en-GB" sz="2000" dirty="0"/>
          </a:p>
        </p:txBody>
      </p:sp>
      <p:sp>
        <p:nvSpPr>
          <p:cNvPr id="22" name="Rectangle 21">
            <a:extLst>
              <a:ext uri="{FF2B5EF4-FFF2-40B4-BE49-F238E27FC236}">
                <a16:creationId xmlns:a16="http://schemas.microsoft.com/office/drawing/2014/main" id="{DA74CFC7-84ED-4131-BE6A-07371543AD5B}"/>
              </a:ext>
            </a:extLst>
          </p:cNvPr>
          <p:cNvSpPr/>
          <p:nvPr/>
        </p:nvSpPr>
        <p:spPr>
          <a:xfrm>
            <a:off x="8862314" y="1201661"/>
            <a:ext cx="2606314" cy="1631216"/>
          </a:xfrm>
          <a:prstGeom prst="rect">
            <a:avLst/>
          </a:prstGeom>
        </p:spPr>
        <p:txBody>
          <a:bodyPr wrap="square">
            <a:spAutoFit/>
          </a:bodyPr>
          <a:lstStyle/>
          <a:p>
            <a:r>
              <a:rPr lang="en-US" sz="2000" dirty="0">
                <a:solidFill>
                  <a:srgbClr val="000000"/>
                </a:solidFill>
              </a:rPr>
              <a:t>Service users/ beneficiaries should be involved in the planning and design of the project</a:t>
            </a:r>
            <a:endParaRPr lang="en-GB" sz="2000" dirty="0">
              <a:solidFill>
                <a:srgbClr val="000000"/>
              </a:solidFill>
            </a:endParaRPr>
          </a:p>
        </p:txBody>
      </p:sp>
      <p:sp>
        <p:nvSpPr>
          <p:cNvPr id="23" name="Rectangle 22">
            <a:extLst>
              <a:ext uri="{FF2B5EF4-FFF2-40B4-BE49-F238E27FC236}">
                <a16:creationId xmlns:a16="http://schemas.microsoft.com/office/drawing/2014/main" id="{F41D4056-3C34-4FB5-B842-8989BB90FB85}"/>
              </a:ext>
            </a:extLst>
          </p:cNvPr>
          <p:cNvSpPr/>
          <p:nvPr/>
        </p:nvSpPr>
        <p:spPr>
          <a:xfrm>
            <a:off x="8816880" y="2738760"/>
            <a:ext cx="2279728" cy="984885"/>
          </a:xfrm>
          <a:prstGeom prst="rect">
            <a:avLst/>
          </a:prstGeom>
        </p:spPr>
        <p:txBody>
          <a:bodyPr wrap="square">
            <a:spAutoFit/>
          </a:bodyPr>
          <a:lstStyle/>
          <a:p>
            <a:endParaRPr lang="en-GB" dirty="0">
              <a:solidFill>
                <a:srgbClr val="000000"/>
              </a:solidFill>
            </a:endParaRPr>
          </a:p>
          <a:p>
            <a:r>
              <a:rPr lang="en-GB" sz="2000" dirty="0">
                <a:solidFill>
                  <a:srgbClr val="000000"/>
                </a:solidFill>
              </a:rPr>
              <a:t>Meet the funding criteria </a:t>
            </a:r>
          </a:p>
        </p:txBody>
      </p:sp>
      <p:sp>
        <p:nvSpPr>
          <p:cNvPr id="24" name="Rectangle 23">
            <a:extLst>
              <a:ext uri="{FF2B5EF4-FFF2-40B4-BE49-F238E27FC236}">
                <a16:creationId xmlns:a16="http://schemas.microsoft.com/office/drawing/2014/main" id="{A80DD0B9-FE67-4B0D-AD9B-FE416A0B1E80}"/>
              </a:ext>
            </a:extLst>
          </p:cNvPr>
          <p:cNvSpPr/>
          <p:nvPr/>
        </p:nvSpPr>
        <p:spPr>
          <a:xfrm>
            <a:off x="7192498" y="4596511"/>
            <a:ext cx="2119619" cy="1908215"/>
          </a:xfrm>
          <a:prstGeom prst="rect">
            <a:avLst/>
          </a:prstGeom>
        </p:spPr>
        <p:txBody>
          <a:bodyPr wrap="square">
            <a:spAutoFit/>
          </a:bodyPr>
          <a:lstStyle/>
          <a:p>
            <a:endParaRPr lang="en-GB" dirty="0">
              <a:solidFill>
                <a:srgbClr val="000000"/>
              </a:solidFill>
            </a:endParaRPr>
          </a:p>
          <a:p>
            <a:r>
              <a:rPr lang="en-US" sz="2000" dirty="0">
                <a:solidFill>
                  <a:srgbClr val="000000"/>
                </a:solidFill>
              </a:rPr>
              <a:t>Demonstrate how they contribute to the Equality, Diversity &amp; Inclusion Strategy </a:t>
            </a:r>
          </a:p>
        </p:txBody>
      </p:sp>
      <p:sp>
        <p:nvSpPr>
          <p:cNvPr id="25" name="Rectangle 24">
            <a:extLst>
              <a:ext uri="{FF2B5EF4-FFF2-40B4-BE49-F238E27FC236}">
                <a16:creationId xmlns:a16="http://schemas.microsoft.com/office/drawing/2014/main" id="{45549E4C-D125-4159-97FC-B49BE5CE5DBB}"/>
              </a:ext>
            </a:extLst>
          </p:cNvPr>
          <p:cNvSpPr/>
          <p:nvPr/>
        </p:nvSpPr>
        <p:spPr>
          <a:xfrm>
            <a:off x="9648063" y="3968308"/>
            <a:ext cx="2543937" cy="1631216"/>
          </a:xfrm>
          <a:prstGeom prst="rect">
            <a:avLst/>
          </a:prstGeom>
        </p:spPr>
        <p:txBody>
          <a:bodyPr wrap="square">
            <a:spAutoFit/>
          </a:bodyPr>
          <a:lstStyle/>
          <a:p>
            <a:r>
              <a:rPr lang="en-US" sz="2000" dirty="0"/>
              <a:t>Have specific, realistic and deliverable outcomes which will meet an identified evidenced need</a:t>
            </a:r>
            <a:endParaRPr lang="en-GB" sz="2000" dirty="0"/>
          </a:p>
        </p:txBody>
      </p:sp>
      <p:cxnSp>
        <p:nvCxnSpPr>
          <p:cNvPr id="30" name="Straight Arrow Connector 29">
            <a:extLst>
              <a:ext uri="{FF2B5EF4-FFF2-40B4-BE49-F238E27FC236}">
                <a16:creationId xmlns:a16="http://schemas.microsoft.com/office/drawing/2014/main" id="{0A26B3FC-8EFA-4767-A12F-EC85F39F70BE}"/>
              </a:ext>
            </a:extLst>
          </p:cNvPr>
          <p:cNvCxnSpPr>
            <a:cxnSpLocks/>
          </p:cNvCxnSpPr>
          <p:nvPr/>
        </p:nvCxnSpPr>
        <p:spPr>
          <a:xfrm flipH="1" flipV="1">
            <a:off x="2267488" y="2022802"/>
            <a:ext cx="1960376" cy="2506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9F30315-6B0E-4E0C-B013-33D521DA5F9B}"/>
              </a:ext>
            </a:extLst>
          </p:cNvPr>
          <p:cNvCxnSpPr>
            <a:cxnSpLocks/>
          </p:cNvCxnSpPr>
          <p:nvPr/>
        </p:nvCxnSpPr>
        <p:spPr>
          <a:xfrm flipH="1" flipV="1">
            <a:off x="2979074" y="2913338"/>
            <a:ext cx="1248790" cy="141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60AD02FF-7F21-4E1C-B061-9C2DD63B6136}"/>
              </a:ext>
            </a:extLst>
          </p:cNvPr>
          <p:cNvCxnSpPr>
            <a:cxnSpLocks/>
          </p:cNvCxnSpPr>
          <p:nvPr/>
        </p:nvCxnSpPr>
        <p:spPr>
          <a:xfrm flipH="1">
            <a:off x="2730668" y="3908270"/>
            <a:ext cx="1513666" cy="55140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E7A8ABAB-4652-41EE-B552-1E29D679D7C4}"/>
              </a:ext>
            </a:extLst>
          </p:cNvPr>
          <p:cNvCxnSpPr>
            <a:cxnSpLocks/>
          </p:cNvCxnSpPr>
          <p:nvPr/>
        </p:nvCxnSpPr>
        <p:spPr>
          <a:xfrm flipH="1">
            <a:off x="3865665" y="4115100"/>
            <a:ext cx="665994" cy="12003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0F25F84-5B95-4E8A-9F34-1E344FEC1AB6}"/>
              </a:ext>
            </a:extLst>
          </p:cNvPr>
          <p:cNvCxnSpPr>
            <a:cxnSpLocks/>
          </p:cNvCxnSpPr>
          <p:nvPr/>
        </p:nvCxnSpPr>
        <p:spPr>
          <a:xfrm flipH="1">
            <a:off x="5676303" y="4186106"/>
            <a:ext cx="169170" cy="11293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3AE6FB9-536A-4BD4-8F9C-B7991B981BBD}"/>
              </a:ext>
            </a:extLst>
          </p:cNvPr>
          <p:cNvCxnSpPr>
            <a:cxnSpLocks/>
          </p:cNvCxnSpPr>
          <p:nvPr/>
        </p:nvCxnSpPr>
        <p:spPr>
          <a:xfrm>
            <a:off x="7192498" y="4159863"/>
            <a:ext cx="391150" cy="7126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3EAB8F91-78F7-44A6-AB82-8529B91B3DE9}"/>
              </a:ext>
            </a:extLst>
          </p:cNvPr>
          <p:cNvCxnSpPr>
            <a:cxnSpLocks/>
          </p:cNvCxnSpPr>
          <p:nvPr/>
        </p:nvCxnSpPr>
        <p:spPr>
          <a:xfrm flipV="1">
            <a:off x="7700847" y="1820412"/>
            <a:ext cx="1114933" cy="3268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326126C1-87A6-419A-B9C5-E55A556ABB8C}"/>
              </a:ext>
            </a:extLst>
          </p:cNvPr>
          <p:cNvCxnSpPr>
            <a:cxnSpLocks/>
          </p:cNvCxnSpPr>
          <p:nvPr/>
        </p:nvCxnSpPr>
        <p:spPr>
          <a:xfrm>
            <a:off x="7685477" y="3822700"/>
            <a:ext cx="1962586" cy="7884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925073FF-62E6-42B0-A4A9-996EDDBE104D}"/>
              </a:ext>
            </a:extLst>
          </p:cNvPr>
          <p:cNvCxnSpPr>
            <a:cxnSpLocks/>
            <a:endCxn id="23" idx="1"/>
          </p:cNvCxnSpPr>
          <p:nvPr/>
        </p:nvCxnSpPr>
        <p:spPr>
          <a:xfrm>
            <a:off x="7701947" y="3058479"/>
            <a:ext cx="1114933" cy="1727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775DE643-7F04-4E40-A799-95FA4C06DC59}"/>
              </a:ext>
            </a:extLst>
          </p:cNvPr>
          <p:cNvSpPr/>
          <p:nvPr/>
        </p:nvSpPr>
        <p:spPr>
          <a:xfrm>
            <a:off x="355560" y="4011018"/>
            <a:ext cx="2163080" cy="1200329"/>
          </a:xfrm>
          <a:prstGeom prst="rect">
            <a:avLst/>
          </a:prstGeom>
        </p:spPr>
        <p:txBody>
          <a:bodyPr wrap="square">
            <a:spAutoFit/>
          </a:bodyPr>
          <a:lstStyle/>
          <a:p>
            <a:pPr lvl="0"/>
            <a:r>
              <a:rPr lang="en-US" dirty="0">
                <a:solidFill>
                  <a:srgbClr val="000000"/>
                </a:solidFill>
                <a:latin typeface="Arial" panose="020B0604020202020204" pitchFamily="34" charset="0"/>
              </a:rPr>
              <a:t>Projects can be for a small number of vulnerable people or a bigger group </a:t>
            </a:r>
          </a:p>
        </p:txBody>
      </p:sp>
      <p:sp>
        <p:nvSpPr>
          <p:cNvPr id="28" name="Rectangle 27">
            <a:extLst>
              <a:ext uri="{FF2B5EF4-FFF2-40B4-BE49-F238E27FC236}">
                <a16:creationId xmlns:a16="http://schemas.microsoft.com/office/drawing/2014/main" id="{69D62B72-5B78-4233-AD7D-078342ECDF12}"/>
              </a:ext>
            </a:extLst>
          </p:cNvPr>
          <p:cNvSpPr/>
          <p:nvPr/>
        </p:nvSpPr>
        <p:spPr>
          <a:xfrm>
            <a:off x="567588" y="2507533"/>
            <a:ext cx="2163080" cy="1323439"/>
          </a:xfrm>
          <a:prstGeom prst="rect">
            <a:avLst/>
          </a:prstGeom>
        </p:spPr>
        <p:txBody>
          <a:bodyPr wrap="square">
            <a:spAutoFit/>
          </a:bodyPr>
          <a:lstStyle/>
          <a:p>
            <a:pPr lvl="0"/>
            <a:r>
              <a:rPr lang="en-US" sz="2000" dirty="0">
                <a:solidFill>
                  <a:prstClr val="black"/>
                </a:solidFill>
              </a:rPr>
              <a:t>Two rounds opening in June and November 2023</a:t>
            </a:r>
          </a:p>
        </p:txBody>
      </p:sp>
    </p:spTree>
    <p:extLst>
      <p:ext uri="{BB962C8B-B14F-4D97-AF65-F5344CB8AC3E}">
        <p14:creationId xmlns:p14="http://schemas.microsoft.com/office/powerpoint/2010/main" val="24063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P spid="24" grpId="0"/>
      <p:bldP spid="25"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B9F9-5F77-4F71-9FF6-E043F56B80FC}"/>
              </a:ext>
            </a:extLst>
          </p:cNvPr>
          <p:cNvSpPr>
            <a:spLocks noGrp="1"/>
          </p:cNvSpPr>
          <p:nvPr>
            <p:ph type="title"/>
          </p:nvPr>
        </p:nvSpPr>
        <p:spPr>
          <a:xfrm>
            <a:off x="3197143" y="201424"/>
            <a:ext cx="5097406" cy="914677"/>
          </a:xfrm>
        </p:spPr>
        <p:txBody>
          <a:bodyPr/>
          <a:lstStyle/>
          <a:p>
            <a:pPr algn="ctr"/>
            <a:r>
              <a:rPr lang="en-GB" b="1" dirty="0"/>
              <a:t>Timetable</a:t>
            </a:r>
            <a:r>
              <a:rPr lang="en-GB" dirty="0"/>
              <a:t> </a:t>
            </a:r>
          </a:p>
        </p:txBody>
      </p:sp>
      <p:graphicFrame>
        <p:nvGraphicFramePr>
          <p:cNvPr id="4" name="Content Placeholder 3">
            <a:extLst>
              <a:ext uri="{FF2B5EF4-FFF2-40B4-BE49-F238E27FC236}">
                <a16:creationId xmlns:a16="http://schemas.microsoft.com/office/drawing/2014/main" id="{296CAE94-6076-4805-BC16-DC5B7F9C6BF2}"/>
              </a:ext>
            </a:extLst>
          </p:cNvPr>
          <p:cNvGraphicFramePr>
            <a:graphicFrameLocks noGrp="1"/>
          </p:cNvGraphicFramePr>
          <p:nvPr>
            <p:ph idx="1"/>
            <p:extLst>
              <p:ext uri="{D42A27DB-BD31-4B8C-83A1-F6EECF244321}">
                <p14:modId xmlns:p14="http://schemas.microsoft.com/office/powerpoint/2010/main" val="659793245"/>
              </p:ext>
            </p:extLst>
          </p:nvPr>
        </p:nvGraphicFramePr>
        <p:xfrm>
          <a:off x="558731" y="1730156"/>
          <a:ext cx="11212722" cy="3652193"/>
        </p:xfrm>
        <a:graphic>
          <a:graphicData uri="http://schemas.openxmlformats.org/drawingml/2006/table">
            <a:tbl>
              <a:tblPr firstRow="1" firstCol="1" lastRow="1" lastCol="1" bandRow="1" bandCol="1"/>
              <a:tblGrid>
                <a:gridCol w="4024844">
                  <a:extLst>
                    <a:ext uri="{9D8B030D-6E8A-4147-A177-3AD203B41FA5}">
                      <a16:colId xmlns:a16="http://schemas.microsoft.com/office/drawing/2014/main" val="624693555"/>
                    </a:ext>
                  </a:extLst>
                </a:gridCol>
                <a:gridCol w="761412">
                  <a:extLst>
                    <a:ext uri="{9D8B030D-6E8A-4147-A177-3AD203B41FA5}">
                      <a16:colId xmlns:a16="http://schemas.microsoft.com/office/drawing/2014/main" val="3532579999"/>
                    </a:ext>
                  </a:extLst>
                </a:gridCol>
                <a:gridCol w="6426466">
                  <a:extLst>
                    <a:ext uri="{9D8B030D-6E8A-4147-A177-3AD203B41FA5}">
                      <a16:colId xmlns:a16="http://schemas.microsoft.com/office/drawing/2014/main" val="653546779"/>
                    </a:ext>
                  </a:extLst>
                </a:gridCol>
              </a:tblGrid>
              <a:tr h="704931">
                <a:tc>
                  <a:txBody>
                    <a:bodyPr/>
                    <a:lstStyle/>
                    <a:p>
                      <a:pPr>
                        <a:lnSpc>
                          <a:spcPct val="100000"/>
                        </a:lnSpc>
                        <a:spcBef>
                          <a:spcPts val="0"/>
                        </a:spcBef>
                        <a:spcAft>
                          <a:spcPts val="0"/>
                        </a:spcAft>
                      </a:pPr>
                      <a:r>
                        <a:rPr lang="en-GB" sz="2000" dirty="0">
                          <a:solidFill>
                            <a:schemeClr val="tx1"/>
                          </a:solidFill>
                          <a:effectLst/>
                          <a:latin typeface="+mn-lt"/>
                          <a:ea typeface="Times New Roman" panose="02020603050405020304" pitchFamily="18" charset="0"/>
                          <a:cs typeface="Times New Roman" panose="02020603050405020304" pitchFamily="18" charset="0"/>
                        </a:rPr>
                        <a:t>2022/23 Community Project Fund open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2000" b="1" kern="1200" dirty="0">
                          <a:solidFill>
                            <a:schemeClr val="tx1"/>
                          </a:solidFill>
                          <a:effectLst/>
                          <a:latin typeface="+mn-lt"/>
                          <a:ea typeface="+mn-ea"/>
                          <a:cs typeface="Times New Roman" panose="02020603050405020304" pitchFamily="18" charset="0"/>
                        </a:rPr>
                        <a:t>Wednesday 1 June 2023</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spcBef>
                          <a:spcPts val="0"/>
                        </a:spcBef>
                        <a:spcAft>
                          <a:spcPts val="0"/>
                        </a:spcAft>
                      </a:pPr>
                      <a:r>
                        <a:rPr lang="en-GB" sz="1800" b="1" kern="1200" dirty="0">
                          <a:solidFill>
                            <a:schemeClr val="tx1"/>
                          </a:solidFill>
                          <a:effectLst/>
                          <a:latin typeface="+mn-lt"/>
                          <a:ea typeface="+mn-ea"/>
                          <a:cs typeface="+mn-cs"/>
                        </a:rPr>
                        <a:t>Monday 17</a:t>
                      </a:r>
                      <a:r>
                        <a:rPr lang="en-GB" sz="1800" b="1" kern="1200" baseline="30000" dirty="0">
                          <a:solidFill>
                            <a:schemeClr val="tx1"/>
                          </a:solidFill>
                          <a:effectLst/>
                          <a:latin typeface="+mn-lt"/>
                          <a:ea typeface="+mn-ea"/>
                          <a:cs typeface="+mn-cs"/>
                        </a:rPr>
                        <a:t>th</a:t>
                      </a:r>
                      <a:r>
                        <a:rPr lang="en-GB" sz="1800" b="1" kern="1200" dirty="0">
                          <a:solidFill>
                            <a:schemeClr val="tx1"/>
                          </a:solidFill>
                          <a:effectLst/>
                          <a:latin typeface="+mn-lt"/>
                          <a:ea typeface="+mn-ea"/>
                          <a:cs typeface="+mn-cs"/>
                        </a:rPr>
                        <a:t> May 2021</a:t>
                      </a:r>
                      <a:endParaRPr lang="en-GB"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149287"/>
                  </a:ext>
                </a:extLst>
              </a:tr>
              <a:tr h="913947">
                <a:tc>
                  <a:txBody>
                    <a:bodyPr/>
                    <a:lstStyle/>
                    <a:p>
                      <a:pPr>
                        <a:lnSpc>
                          <a:spcPct val="100000"/>
                        </a:lnSpc>
                        <a:spcBef>
                          <a:spcPts val="0"/>
                        </a:spcBef>
                        <a:spcAft>
                          <a:spcPts val="0"/>
                        </a:spcAft>
                      </a:pPr>
                      <a:r>
                        <a:rPr lang="en-GB" sz="2000" dirty="0">
                          <a:solidFill>
                            <a:schemeClr val="tx1"/>
                          </a:solidFill>
                          <a:effectLst/>
                          <a:latin typeface="+mn-lt"/>
                          <a:ea typeface="Times New Roman" panose="02020603050405020304" pitchFamily="18" charset="0"/>
                          <a:cs typeface="Times New Roman" panose="02020603050405020304" pitchFamily="18" charset="0"/>
                        </a:rPr>
                        <a:t>Advice Workshops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buFont typeface="Arial" panose="020B0604020202020204" pitchFamily="34" charset="0"/>
                        <a:buChar char="•"/>
                      </a:pPr>
                      <a:r>
                        <a:rPr lang="en-GB" sz="1800" dirty="0">
                          <a:solidFill>
                            <a:sysClr val="windowText" lastClr="000000"/>
                          </a:solidFill>
                        </a:rPr>
                        <a:t>Thursday 15 June 2pm </a:t>
                      </a:r>
                    </a:p>
                    <a:p>
                      <a:pPr marL="285750" lvl="0" indent="-285750">
                        <a:buFont typeface="Arial" panose="020B0604020202020204" pitchFamily="34" charset="0"/>
                        <a:buChar char="•"/>
                      </a:pPr>
                      <a:r>
                        <a:rPr lang="en-GB" sz="1800" dirty="0">
                          <a:solidFill>
                            <a:sysClr val="windowText" lastClr="000000"/>
                          </a:solidFill>
                        </a:rPr>
                        <a:t> Wednesday 21 June 4pm </a:t>
                      </a:r>
                    </a:p>
                    <a:p>
                      <a:pPr marL="285750" lvl="0" indent="-285750">
                        <a:buFont typeface="Arial" panose="020B0604020202020204" pitchFamily="34" charset="0"/>
                        <a:buChar char="•"/>
                      </a:pPr>
                      <a:r>
                        <a:rPr lang="en-GB" sz="1800" dirty="0">
                          <a:solidFill>
                            <a:sysClr val="windowText" lastClr="000000"/>
                          </a:solidFill>
                        </a:rPr>
                        <a:t> Tuesday 27 June 3pm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vl="0"/>
                      <a:r>
                        <a:rPr lang="en-GB" sz="1800" kern="1200" dirty="0">
                          <a:solidFill>
                            <a:schemeClr val="tx1"/>
                          </a:solidFill>
                          <a:effectLst/>
                          <a:latin typeface="+mn-lt"/>
                          <a:ea typeface="+mn-ea"/>
                          <a:cs typeface="+mn-cs"/>
                        </a:rPr>
                        <a:t>Tuesday 25th May between 2.30pm</a:t>
                      </a:r>
                    </a:p>
                    <a:p>
                      <a:r>
                        <a:rPr lang="en-GB" sz="1800" kern="1200" dirty="0">
                          <a:solidFill>
                            <a:schemeClr val="tx1"/>
                          </a:solidFill>
                          <a:effectLst/>
                          <a:latin typeface="+mn-lt"/>
                          <a:ea typeface="+mn-ea"/>
                          <a:cs typeface="+mn-cs"/>
                        </a:rPr>
                        <a:t> Weds 16th June between 1.00 pm</a:t>
                      </a:r>
                    </a:p>
                    <a:p>
                      <a:r>
                        <a:rPr lang="en-GB" sz="1800" kern="1200" dirty="0">
                          <a:solidFill>
                            <a:schemeClr val="tx1"/>
                          </a:solidFill>
                          <a:effectLst/>
                          <a:latin typeface="+mn-lt"/>
                          <a:ea typeface="+mn-ea"/>
                          <a:cs typeface="+mn-cs"/>
                        </a:rPr>
                        <a:t>Friday 2nd July between 10.30am – 12.00pm</a:t>
                      </a:r>
                    </a:p>
                    <a:p>
                      <a:r>
                        <a:rPr lang="en-GB" sz="1800" kern="1200" dirty="0">
                          <a:solidFill>
                            <a:schemeClr val="tx1"/>
                          </a:solidFill>
                          <a:effectLst/>
                          <a:latin typeface="+mn-lt"/>
                          <a:ea typeface="+mn-ea"/>
                          <a:cs typeface="+mn-cs"/>
                          <a:hlinkClick r:id="rId3"/>
                        </a:rPr>
                        <a:t>www.communities1st.org.uk/calendar/month</a:t>
                      </a:r>
                      <a:r>
                        <a:rPr lang="en-GB" sz="1800" kern="1200" dirty="0">
                          <a:solidFill>
                            <a:schemeClr val="tx1"/>
                          </a:solidFill>
                          <a:effectLst/>
                          <a:latin typeface="+mn-lt"/>
                          <a:ea typeface="+mn-ea"/>
                          <a:cs typeface="+mn-cs"/>
                        </a:rPr>
                        <a:t>  </a:t>
                      </a:r>
                      <a:endParaRPr lang="en-GB"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799898"/>
                  </a:ext>
                </a:extLst>
              </a:tr>
              <a:tr h="683493">
                <a:tc>
                  <a:txBody>
                    <a:bodyPr/>
                    <a:lstStyle/>
                    <a:p>
                      <a:pPr>
                        <a:lnSpc>
                          <a:spcPct val="100000"/>
                        </a:lnSpc>
                        <a:spcBef>
                          <a:spcPts val="0"/>
                        </a:spcBef>
                        <a:spcAft>
                          <a:spcPts val="0"/>
                        </a:spcAft>
                      </a:pPr>
                      <a:r>
                        <a:rPr lang="en-GB" sz="2000" dirty="0">
                          <a:solidFill>
                            <a:schemeClr val="tx1"/>
                          </a:solidFill>
                          <a:effectLst/>
                          <a:latin typeface="+mn-lt"/>
                          <a:ea typeface="Times New Roman" panose="02020603050405020304" pitchFamily="18" charset="0"/>
                          <a:cs typeface="Times New Roman" panose="02020603050405020304" pitchFamily="18" charset="0"/>
                        </a:rPr>
                        <a:t>Closing date for applications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Bef>
                          <a:spcPts val="0"/>
                        </a:spcBef>
                        <a:spcAft>
                          <a:spcPts val="0"/>
                        </a:spcAft>
                      </a:pPr>
                      <a:r>
                        <a:rPr lang="en-GB" sz="2000" b="1" kern="1200" dirty="0">
                          <a:solidFill>
                            <a:schemeClr val="tx1"/>
                          </a:solidFill>
                          <a:effectLst/>
                          <a:latin typeface="+mn-lt"/>
                          <a:ea typeface="+mn-ea"/>
                          <a:cs typeface="Times New Roman" panose="02020603050405020304" pitchFamily="18" charset="0"/>
                        </a:rPr>
                        <a:t>Midnight Thursday 20 July 2023</a:t>
                      </a:r>
                    </a:p>
                    <a:p>
                      <a:pPr>
                        <a:lnSpc>
                          <a:spcPct val="100000"/>
                        </a:lnSpc>
                        <a:spcBef>
                          <a:spcPts val="0"/>
                        </a:spcBef>
                        <a:spcAft>
                          <a:spcPts val="0"/>
                        </a:spcAft>
                      </a:pPr>
                      <a:r>
                        <a:rPr lang="en-GB" sz="2000" b="0" dirty="0">
                          <a:solidFill>
                            <a:schemeClr val="tx1"/>
                          </a:solidFill>
                          <a:effectLst/>
                          <a:latin typeface="+mn-lt"/>
                          <a:ea typeface="Times New Roman" panose="02020603050405020304" pitchFamily="18" charset="0"/>
                          <a:cs typeface="Times New Roman" panose="02020603050405020304" pitchFamily="18" charset="0"/>
                        </a:rPr>
                        <a:t>Send to:</a:t>
                      </a:r>
                      <a:r>
                        <a:rPr lang="en-GB" sz="1800" b="1" u="sng" kern="1200" dirty="0">
                          <a:solidFill>
                            <a:schemeClr val="tx1"/>
                          </a:solidFill>
                          <a:effectLst/>
                          <a:latin typeface="+mn-lt"/>
                          <a:ea typeface="+mn-ea"/>
                          <a:cs typeface="+mn-cs"/>
                          <a:hlinkClick r:id="rId4"/>
                        </a:rPr>
                        <a:t>StAlbansGrants@communities1st.org.uk</a:t>
                      </a:r>
                      <a:r>
                        <a:rPr lang="en-GB" sz="1800" b="1" kern="1200" dirty="0">
                          <a:solidFill>
                            <a:schemeClr val="tx1"/>
                          </a:solidFill>
                          <a:effectLst/>
                          <a:latin typeface="+mn-lt"/>
                          <a:ea typeface="+mn-ea"/>
                          <a:cs typeface="+mn-cs"/>
                        </a:rPr>
                        <a:t> </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spcBef>
                          <a:spcPts val="0"/>
                        </a:spcBef>
                        <a:spcAft>
                          <a:spcPts val="0"/>
                        </a:spcAft>
                      </a:pPr>
                      <a:r>
                        <a:rPr lang="en-GB" sz="2000" b="1" dirty="0">
                          <a:solidFill>
                            <a:schemeClr val="tx1"/>
                          </a:solidFill>
                          <a:effectLst/>
                          <a:latin typeface="+mn-lt"/>
                          <a:ea typeface="Times New Roman" panose="02020603050405020304" pitchFamily="18" charset="0"/>
                          <a:cs typeface="Times New Roman" panose="02020603050405020304" pitchFamily="18" charset="0"/>
                        </a:rPr>
                        <a:t>Midday on</a:t>
                      </a:r>
                      <a:r>
                        <a:rPr lang="en-GB" sz="2000" dirty="0">
                          <a:solidFill>
                            <a:schemeClr val="tx1"/>
                          </a:solidFill>
                          <a:effectLst/>
                          <a:latin typeface="+mn-lt"/>
                          <a:ea typeface="Times New Roman" panose="02020603050405020304" pitchFamily="18" charset="0"/>
                          <a:cs typeface="Times New Roman" panose="02020603050405020304" pitchFamily="18" charset="0"/>
                        </a:rPr>
                        <a:t> </a:t>
                      </a:r>
                      <a:r>
                        <a:rPr lang="en-GB" sz="2000" b="1" dirty="0">
                          <a:solidFill>
                            <a:schemeClr val="tx1"/>
                          </a:solidFill>
                          <a:effectLst/>
                          <a:latin typeface="+mn-lt"/>
                          <a:ea typeface="Times New Roman" panose="02020603050405020304" pitchFamily="18" charset="0"/>
                          <a:cs typeface="Times New Roman" panose="02020603050405020304" pitchFamily="18" charset="0"/>
                        </a:rPr>
                        <a:t>Friday 31st July</a:t>
                      </a:r>
                    </a:p>
                    <a:p>
                      <a:pPr>
                        <a:lnSpc>
                          <a:spcPct val="100000"/>
                        </a:lnSpc>
                        <a:spcBef>
                          <a:spcPts val="0"/>
                        </a:spcBef>
                        <a:spcAft>
                          <a:spcPts val="0"/>
                        </a:spcAft>
                      </a:pPr>
                      <a:r>
                        <a:rPr lang="en-GB" sz="2000" b="0" dirty="0">
                          <a:solidFill>
                            <a:schemeClr val="tx1"/>
                          </a:solidFill>
                          <a:effectLst/>
                          <a:latin typeface="+mn-lt"/>
                          <a:ea typeface="Times New Roman" panose="02020603050405020304" pitchFamily="18" charset="0"/>
                          <a:cs typeface="Times New Roman" panose="02020603050405020304" pitchFamily="18" charset="0"/>
                        </a:rPr>
                        <a:t>Send to: </a:t>
                      </a:r>
                      <a:r>
                        <a:rPr lang="en-GB" sz="2000" b="0" dirty="0">
                          <a:solidFill>
                            <a:schemeClr val="tx1"/>
                          </a:solidFill>
                          <a:effectLst/>
                          <a:latin typeface="+mn-lt"/>
                          <a:ea typeface="Times New Roman" panose="02020603050405020304" pitchFamily="18" charset="0"/>
                          <a:cs typeface="Times New Roman" panose="02020603050405020304" pitchFamily="18" charset="0"/>
                          <a:hlinkClick r:id="rId5"/>
                        </a:rPr>
                        <a:t>cgf@communities1st.org.uk</a:t>
                      </a:r>
                      <a:r>
                        <a:rPr lang="en-GB" sz="2000" b="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234470"/>
                  </a:ext>
                </a:extLst>
              </a:tr>
              <a:tr h="1015497">
                <a:tc gridSpan="3">
                  <a:txBody>
                    <a:bodyPr/>
                    <a:lstStyle/>
                    <a:p>
                      <a:pPr>
                        <a:lnSpc>
                          <a:spcPct val="100000"/>
                        </a:lnSpc>
                        <a:spcBef>
                          <a:spcPts val="0"/>
                        </a:spcBef>
                        <a:spcAft>
                          <a:spcPts val="0"/>
                        </a:spcAft>
                      </a:pPr>
                      <a:r>
                        <a:rPr lang="en-GB" sz="2000" i="0" dirty="0">
                          <a:solidFill>
                            <a:schemeClr val="tx1"/>
                          </a:solidFill>
                          <a:effectLst/>
                          <a:latin typeface="+mn-lt"/>
                          <a:ea typeface="Times New Roman" panose="02020603050405020304" pitchFamily="18" charset="0"/>
                          <a:cs typeface="Times New Roman" panose="02020603050405020304" pitchFamily="18" charset="0"/>
                        </a:rPr>
                        <a:t>Decision process: scoring of applications by Community Engagement officers, input from Communities 1st and officers from relevant SADC departments (including finance),  recommendations presented to Grants Panel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pPr>
                        <a:lnSpc>
                          <a:spcPct val="115000"/>
                        </a:lnSpc>
                        <a:spcBef>
                          <a:spcPts val="600"/>
                        </a:spcBef>
                        <a:spcAft>
                          <a:spcPts val="600"/>
                        </a:spcAft>
                      </a:pPr>
                      <a:endParaRPr lang="en-GB" sz="20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812103"/>
                  </a:ext>
                </a:extLst>
              </a:tr>
              <a:tr h="334325">
                <a:tc gridSpan="2">
                  <a:txBody>
                    <a:bodyPr/>
                    <a:lstStyle/>
                    <a:p>
                      <a:pPr>
                        <a:lnSpc>
                          <a:spcPct val="100000"/>
                        </a:lnSpc>
                        <a:spcBef>
                          <a:spcPts val="0"/>
                        </a:spcBef>
                        <a:spcAft>
                          <a:spcPts val="0"/>
                        </a:spcAft>
                      </a:pPr>
                      <a:r>
                        <a:rPr lang="en-GB" sz="2000" dirty="0">
                          <a:solidFill>
                            <a:schemeClr val="tx1"/>
                          </a:solidFill>
                          <a:effectLst/>
                          <a:latin typeface="+mn-lt"/>
                          <a:ea typeface="Times New Roman" panose="02020603050405020304" pitchFamily="18" charset="0"/>
                          <a:cs typeface="Times New Roman" panose="02020603050405020304" pitchFamily="18" charset="0"/>
                        </a:rPr>
                        <a:t>Notification of Grants awarded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spcBef>
                          <a:spcPts val="0"/>
                        </a:spcBef>
                        <a:spcAft>
                          <a:spcPts val="0"/>
                        </a:spcAft>
                      </a:pPr>
                      <a:endParaRPr lang="en-GB"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2000" b="1" kern="1200" dirty="0">
                          <a:solidFill>
                            <a:schemeClr val="tx1"/>
                          </a:solidFill>
                          <a:effectLst/>
                          <a:latin typeface="+mn-lt"/>
                          <a:ea typeface="+mn-ea"/>
                          <a:cs typeface="Times New Roman" panose="02020603050405020304" pitchFamily="18" charset="0"/>
                        </a:rPr>
                        <a:t>By End August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926865"/>
                  </a:ext>
                </a:extLst>
              </a:tr>
            </a:tbl>
          </a:graphicData>
        </a:graphic>
      </p:graphicFrame>
      <p:pic>
        <p:nvPicPr>
          <p:cNvPr id="6" name="Picture 5">
            <a:extLst>
              <a:ext uri="{FF2B5EF4-FFF2-40B4-BE49-F238E27FC236}">
                <a16:creationId xmlns:a16="http://schemas.microsoft.com/office/drawing/2014/main" id="{1E62745A-FEE5-4BDC-B7A1-79DC1442E5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407" y="148407"/>
            <a:ext cx="1944216" cy="1020713"/>
          </a:xfrm>
          <a:prstGeom prst="rect">
            <a:avLst/>
          </a:prstGeom>
        </p:spPr>
      </p:pic>
      <p:pic>
        <p:nvPicPr>
          <p:cNvPr id="7" name="Picture 2" descr="G:\Przemyslaw\Design guidelines\SA Logo\PNG\SADC_Primary_CMYK.png">
            <a:extLst>
              <a:ext uri="{FF2B5EF4-FFF2-40B4-BE49-F238E27FC236}">
                <a16:creationId xmlns:a16="http://schemas.microsoft.com/office/drawing/2014/main" id="{DCE0744B-071B-4790-9ECE-B9903BC84D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069" y="337172"/>
            <a:ext cx="2218397"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EB3C5A-7A3A-4466-BB7F-B5D39CD5BEE3}"/>
              </a:ext>
            </a:extLst>
          </p:cNvPr>
          <p:cNvSpPr txBox="1"/>
          <p:nvPr/>
        </p:nvSpPr>
        <p:spPr>
          <a:xfrm>
            <a:off x="558732" y="1345957"/>
            <a:ext cx="4476255" cy="400110"/>
          </a:xfrm>
          <a:prstGeom prst="rect">
            <a:avLst/>
          </a:prstGeom>
          <a:noFill/>
        </p:spPr>
        <p:txBody>
          <a:bodyPr wrap="square" rtlCol="0">
            <a:spAutoFit/>
          </a:bodyPr>
          <a:lstStyle/>
          <a:p>
            <a:r>
              <a:rPr lang="en-GB" sz="2000" b="1" dirty="0">
                <a:solidFill>
                  <a:srgbClr val="002060"/>
                </a:solidFill>
              </a:rPr>
              <a:t>Community Project Fund </a:t>
            </a:r>
          </a:p>
        </p:txBody>
      </p:sp>
    </p:spTree>
    <p:extLst>
      <p:ext uri="{BB962C8B-B14F-4D97-AF65-F5344CB8AC3E}">
        <p14:creationId xmlns:p14="http://schemas.microsoft.com/office/powerpoint/2010/main" val="213575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943" y="5868139"/>
            <a:ext cx="8149702" cy="45719"/>
          </a:xfrm>
        </p:spPr>
        <p:txBody>
          <a:bodyPr>
            <a:normAutofit fontScale="90000"/>
          </a:bodyPr>
          <a:lstStyle/>
          <a:p>
            <a:pPr lvl="0"/>
            <a:r>
              <a:rPr lang="en-GB" sz="5300" dirty="0"/>
              <a:t>Thank you for attending! </a:t>
            </a:r>
            <a:br>
              <a:rPr lang="en-GB" sz="5300" dirty="0"/>
            </a:br>
            <a:r>
              <a:rPr lang="en-GB" sz="5300" dirty="0"/>
              <a:t>Any questions? </a:t>
            </a:r>
            <a:br>
              <a:rPr lang="en-GB" sz="5300" dirty="0"/>
            </a:br>
            <a:br>
              <a:rPr lang="en-GB" sz="5300" dirty="0">
                <a:latin typeface="Century Gothic" panose="020B0502020202020204" pitchFamily="34" charset="0"/>
              </a:rPr>
            </a:br>
            <a:r>
              <a:rPr lang="en-GB" sz="4000" dirty="0">
                <a:latin typeface="Calibri" panose="020F0502020204030204" pitchFamily="34" charset="0"/>
                <a:cs typeface="Calibri" panose="020F0502020204030204" pitchFamily="34" charset="0"/>
              </a:rPr>
              <a:t>Closing date for Community Project Fund  applications </a:t>
            </a:r>
            <a:br>
              <a:rPr lang="en-GB" sz="4000" b="1" dirty="0">
                <a:latin typeface="Calibri" panose="020F0502020204030204" pitchFamily="34" charset="0"/>
                <a:cs typeface="Calibri" panose="020F0502020204030204" pitchFamily="34" charset="0"/>
              </a:rPr>
            </a:br>
            <a:br>
              <a:rPr lang="en-GB" sz="4000" b="1" dirty="0">
                <a:latin typeface="Calibri" panose="020F0502020204030204" pitchFamily="34" charset="0"/>
                <a:cs typeface="Calibri" panose="020F0502020204030204" pitchFamily="34" charset="0"/>
              </a:rPr>
            </a:br>
            <a:r>
              <a:rPr lang="en-GB" b="1" dirty="0"/>
              <a:t>Midnight Thursday 20 July 2023</a:t>
            </a:r>
            <a:br>
              <a:rPr lang="en-GB" sz="4000" b="1" dirty="0">
                <a:latin typeface="Calibri" panose="020F0502020204030204" pitchFamily="34" charset="0"/>
                <a:cs typeface="Calibri" panose="020F0502020204030204" pitchFamily="34" charset="0"/>
              </a:rPr>
            </a:br>
            <a:br>
              <a:rPr lang="en-GB" sz="4000" b="1" dirty="0">
                <a:latin typeface="Calibri" panose="020F0502020204030204" pitchFamily="34" charset="0"/>
                <a:cs typeface="Calibri" panose="020F0502020204030204" pitchFamily="34" charset="0"/>
              </a:rPr>
            </a:br>
            <a:br>
              <a:rPr lang="en-GB" b="1" dirty="0">
                <a:latin typeface="Century Gothic" panose="020B0502020202020204" pitchFamily="34" charset="0"/>
              </a:rPr>
            </a:br>
            <a:br>
              <a:rPr lang="en-GB" dirty="0"/>
            </a:br>
            <a:br>
              <a:rPr lang="en-GB" dirty="0"/>
            </a:br>
            <a:br>
              <a:rPr lang="en-GB" dirty="0"/>
            </a:br>
            <a:br>
              <a:rPr lang="en-GB" dirty="0"/>
            </a:br>
            <a:endParaRPr lang="en-GB" dirty="0"/>
          </a:p>
        </p:txBody>
      </p:sp>
      <p:pic>
        <p:nvPicPr>
          <p:cNvPr id="4" name="Picture 2" descr="G:\Przemyslaw\Design guidelines\SA Logo\PNG\SADC_Primary_CMY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399" y="626988"/>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204" y="440668"/>
            <a:ext cx="1944216" cy="1020713"/>
          </a:xfrm>
          <a:prstGeom prst="rect">
            <a:avLst/>
          </a:prstGeom>
        </p:spPr>
      </p:pic>
    </p:spTree>
    <p:extLst>
      <p:ext uri="{BB962C8B-B14F-4D97-AF65-F5344CB8AC3E}">
        <p14:creationId xmlns:p14="http://schemas.microsoft.com/office/powerpoint/2010/main" val="315485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DF9C-B3ED-4BCE-8342-9962B10476EC}"/>
              </a:ext>
            </a:extLst>
          </p:cNvPr>
          <p:cNvSpPr>
            <a:spLocks noGrp="1"/>
          </p:cNvSpPr>
          <p:nvPr>
            <p:ph type="title"/>
          </p:nvPr>
        </p:nvSpPr>
        <p:spPr>
          <a:xfrm>
            <a:off x="2819400" y="319405"/>
            <a:ext cx="5433060" cy="1325563"/>
          </a:xfrm>
        </p:spPr>
        <p:txBody>
          <a:bodyPr>
            <a:normAutofit/>
          </a:bodyPr>
          <a:lstStyle/>
          <a:p>
            <a:pPr algn="ctr"/>
            <a:r>
              <a:rPr lang="en-GB" sz="3600" b="1" dirty="0"/>
              <a:t>Who can and can’t apply?</a:t>
            </a:r>
          </a:p>
        </p:txBody>
      </p:sp>
      <p:pic>
        <p:nvPicPr>
          <p:cNvPr id="4" name="Picture 2" descr="G:\Przemyslaw\Design guidelines\SA Logo\PNG\SADC_Primary_CMYK.png">
            <a:extLst>
              <a:ext uri="{FF2B5EF4-FFF2-40B4-BE49-F238E27FC236}">
                <a16:creationId xmlns:a16="http://schemas.microsoft.com/office/drawing/2014/main" id="{3B8921F6-432D-45C2-AAA7-7762FED83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514" y="156578"/>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D7C5EB-B0BC-4549-8302-C0855BAEE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21" y="237470"/>
            <a:ext cx="1674339" cy="879028"/>
          </a:xfrm>
          <a:prstGeom prst="rect">
            <a:avLst/>
          </a:prstGeom>
        </p:spPr>
      </p:pic>
      <p:sp>
        <p:nvSpPr>
          <p:cNvPr id="7" name="Rectangle 6">
            <a:extLst>
              <a:ext uri="{FF2B5EF4-FFF2-40B4-BE49-F238E27FC236}">
                <a16:creationId xmlns:a16="http://schemas.microsoft.com/office/drawing/2014/main" id="{6ACB7AC4-E68F-4840-A35B-3106A567C4D1}"/>
              </a:ext>
            </a:extLst>
          </p:cNvPr>
          <p:cNvSpPr/>
          <p:nvPr/>
        </p:nvSpPr>
        <p:spPr>
          <a:xfrm>
            <a:off x="9068573" y="2730504"/>
            <a:ext cx="2513338" cy="1631216"/>
          </a:xfrm>
          <a:prstGeom prst="rect">
            <a:avLst/>
          </a:prstGeom>
        </p:spPr>
        <p:txBody>
          <a:bodyPr wrap="square">
            <a:spAutoFit/>
          </a:bodyPr>
          <a:lstStyle/>
          <a:p>
            <a:r>
              <a:rPr lang="en-US" sz="2000" dirty="0"/>
              <a:t>Organisations in receipt of </a:t>
            </a:r>
          </a:p>
          <a:p>
            <a:r>
              <a:rPr lang="en-US" sz="2000" dirty="0"/>
              <a:t>Community Revenue Fund </a:t>
            </a:r>
          </a:p>
          <a:p>
            <a:r>
              <a:rPr lang="en-US" sz="2000" dirty="0"/>
              <a:t>and Strategic Funding </a:t>
            </a:r>
          </a:p>
        </p:txBody>
      </p:sp>
      <p:sp>
        <p:nvSpPr>
          <p:cNvPr id="8" name="Rectangle 7">
            <a:extLst>
              <a:ext uri="{FF2B5EF4-FFF2-40B4-BE49-F238E27FC236}">
                <a16:creationId xmlns:a16="http://schemas.microsoft.com/office/drawing/2014/main" id="{430D2F1B-EA7F-4FD8-958B-900B06601C3C}"/>
              </a:ext>
            </a:extLst>
          </p:cNvPr>
          <p:cNvSpPr/>
          <p:nvPr/>
        </p:nvSpPr>
        <p:spPr>
          <a:xfrm>
            <a:off x="1014490" y="4672806"/>
            <a:ext cx="3778791" cy="400110"/>
          </a:xfrm>
          <a:prstGeom prst="rect">
            <a:avLst/>
          </a:prstGeom>
        </p:spPr>
        <p:txBody>
          <a:bodyPr wrap="none">
            <a:spAutoFit/>
          </a:bodyPr>
          <a:lstStyle/>
          <a:p>
            <a:r>
              <a:rPr lang="en-GB" sz="2000" dirty="0"/>
              <a:t>Private companies and individuals </a:t>
            </a:r>
          </a:p>
        </p:txBody>
      </p:sp>
      <p:sp>
        <p:nvSpPr>
          <p:cNvPr id="10" name="Rectangle 9">
            <a:extLst>
              <a:ext uri="{FF2B5EF4-FFF2-40B4-BE49-F238E27FC236}">
                <a16:creationId xmlns:a16="http://schemas.microsoft.com/office/drawing/2014/main" id="{8BCF85BC-68B2-4501-8045-1DE9DCC5D051}"/>
              </a:ext>
            </a:extLst>
          </p:cNvPr>
          <p:cNvSpPr/>
          <p:nvPr/>
        </p:nvSpPr>
        <p:spPr>
          <a:xfrm>
            <a:off x="1128696" y="2730504"/>
            <a:ext cx="3147060" cy="1631216"/>
          </a:xfrm>
          <a:prstGeom prst="rect">
            <a:avLst/>
          </a:prstGeom>
        </p:spPr>
        <p:txBody>
          <a:bodyPr wrap="square">
            <a:spAutoFit/>
          </a:bodyPr>
          <a:lstStyle/>
          <a:p>
            <a:r>
              <a:rPr lang="en-US" sz="2000" dirty="0"/>
              <a:t>Groups who do not have a constitution, bank account and management committee/ trustees or a full year’s accounts</a:t>
            </a:r>
          </a:p>
        </p:txBody>
      </p:sp>
      <p:sp>
        <p:nvSpPr>
          <p:cNvPr id="11" name="Rectangle 10">
            <a:extLst>
              <a:ext uri="{FF2B5EF4-FFF2-40B4-BE49-F238E27FC236}">
                <a16:creationId xmlns:a16="http://schemas.microsoft.com/office/drawing/2014/main" id="{08A6A040-7FF8-4162-9FDD-7468B60E204B}"/>
              </a:ext>
            </a:extLst>
          </p:cNvPr>
          <p:cNvSpPr/>
          <p:nvPr/>
        </p:nvSpPr>
        <p:spPr>
          <a:xfrm>
            <a:off x="5043062" y="2555893"/>
            <a:ext cx="3366631" cy="2554545"/>
          </a:xfrm>
          <a:prstGeom prst="rect">
            <a:avLst/>
          </a:prstGeom>
        </p:spPr>
        <p:txBody>
          <a:bodyPr wrap="square">
            <a:spAutoFit/>
          </a:bodyPr>
          <a:lstStyle/>
          <a:p>
            <a:r>
              <a:rPr lang="en-US" sz="2000" dirty="0"/>
              <a:t>Statutory organisations such as Local Authorities, Primary Care Trusts and Schools, (this includes Parent Teacher Associations making applications for projects that will only benefit a particular school community) </a:t>
            </a:r>
          </a:p>
        </p:txBody>
      </p:sp>
      <p:sp>
        <p:nvSpPr>
          <p:cNvPr id="12" name="Rectangle 11">
            <a:extLst>
              <a:ext uri="{FF2B5EF4-FFF2-40B4-BE49-F238E27FC236}">
                <a16:creationId xmlns:a16="http://schemas.microsoft.com/office/drawing/2014/main" id="{B74BA531-24F7-452A-826A-2DF9DA474F36}"/>
              </a:ext>
            </a:extLst>
          </p:cNvPr>
          <p:cNvSpPr/>
          <p:nvPr/>
        </p:nvSpPr>
        <p:spPr>
          <a:xfrm>
            <a:off x="8409693" y="5110438"/>
            <a:ext cx="3474720" cy="1015663"/>
          </a:xfrm>
          <a:prstGeom prst="rect">
            <a:avLst/>
          </a:prstGeom>
        </p:spPr>
        <p:txBody>
          <a:bodyPr wrap="square">
            <a:spAutoFit/>
          </a:bodyPr>
          <a:lstStyle/>
          <a:p>
            <a:r>
              <a:rPr lang="en-US" sz="2000" dirty="0"/>
              <a:t>Organisations whose purpose is to give out funding to other groups. </a:t>
            </a:r>
            <a:endParaRPr lang="en-GB" sz="2000" dirty="0"/>
          </a:p>
        </p:txBody>
      </p:sp>
      <p:sp>
        <p:nvSpPr>
          <p:cNvPr id="13" name="Rectangle 12">
            <a:extLst>
              <a:ext uri="{FF2B5EF4-FFF2-40B4-BE49-F238E27FC236}">
                <a16:creationId xmlns:a16="http://schemas.microsoft.com/office/drawing/2014/main" id="{0CEF0FC6-9342-438A-A555-080B3E32E82D}"/>
              </a:ext>
            </a:extLst>
          </p:cNvPr>
          <p:cNvSpPr/>
          <p:nvPr/>
        </p:nvSpPr>
        <p:spPr>
          <a:xfrm>
            <a:off x="1084778" y="5518186"/>
            <a:ext cx="6096000" cy="1015663"/>
          </a:xfrm>
          <a:prstGeom prst="rect">
            <a:avLst/>
          </a:prstGeom>
        </p:spPr>
        <p:txBody>
          <a:bodyPr>
            <a:spAutoFit/>
          </a:bodyPr>
          <a:lstStyle/>
          <a:p>
            <a:r>
              <a:rPr lang="en-US" sz="2000" dirty="0"/>
              <a:t>Organisations outside St Albans City and District and who do not serve the needs of those living, working, or studying in the district </a:t>
            </a:r>
          </a:p>
        </p:txBody>
      </p:sp>
      <p:pic>
        <p:nvPicPr>
          <p:cNvPr id="5122" name="Picture 2" descr="Social Distancing Red Cross Floor Vinyl Sticker - 300mm | Displaysense">
            <a:extLst>
              <a:ext uri="{FF2B5EF4-FFF2-40B4-BE49-F238E27FC236}">
                <a16:creationId xmlns:a16="http://schemas.microsoft.com/office/drawing/2014/main" id="{FDD91F58-BCC2-464E-BBE5-9C033EBDF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7132" y="2643657"/>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istancing Red Cross Floor Vinyl Sticker - 300mm | Displaysense">
            <a:extLst>
              <a:ext uri="{FF2B5EF4-FFF2-40B4-BE49-F238E27FC236}">
                <a16:creationId xmlns:a16="http://schemas.microsoft.com/office/drawing/2014/main" id="{2F2CFB94-77FE-4599-89AE-475BF7D92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677" y="2578457"/>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istancing Red Cross Floor Vinyl Sticker - 300mm | Displaysense">
            <a:extLst>
              <a:ext uri="{FF2B5EF4-FFF2-40B4-BE49-F238E27FC236}">
                <a16:creationId xmlns:a16="http://schemas.microsoft.com/office/drawing/2014/main" id="{1C6EFE4F-EF65-4775-B08A-1E7F66753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40" y="2668433"/>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istancing Red Cross Floor Vinyl Sticker - 300mm | Displaysense">
            <a:extLst>
              <a:ext uri="{FF2B5EF4-FFF2-40B4-BE49-F238E27FC236}">
                <a16:creationId xmlns:a16="http://schemas.microsoft.com/office/drawing/2014/main" id="{E2869CFC-07A1-4AE4-BE37-AD5E61410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92" y="4462167"/>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istancing Red Cross Floor Vinyl Sticker - 300mm | Displaysense">
            <a:extLst>
              <a:ext uri="{FF2B5EF4-FFF2-40B4-BE49-F238E27FC236}">
                <a16:creationId xmlns:a16="http://schemas.microsoft.com/office/drawing/2014/main" id="{AE5B3556-49F9-49E1-961B-27167DACE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39" y="5403015"/>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istancing Red Cross Floor Vinyl Sticker - 300mm | Displaysense">
            <a:extLst>
              <a:ext uri="{FF2B5EF4-FFF2-40B4-BE49-F238E27FC236}">
                <a16:creationId xmlns:a16="http://schemas.microsoft.com/office/drawing/2014/main" id="{6757243B-92A3-4D89-A500-DF4A5514B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958" y="5002647"/>
            <a:ext cx="800735" cy="800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499D95B-C17B-40F6-A780-53FD47E8B318}"/>
              </a:ext>
            </a:extLst>
          </p:cNvPr>
          <p:cNvSpPr/>
          <p:nvPr/>
        </p:nvSpPr>
        <p:spPr>
          <a:xfrm>
            <a:off x="1128696" y="1296762"/>
            <a:ext cx="4846154" cy="1292662"/>
          </a:xfrm>
          <a:prstGeom prst="rect">
            <a:avLst/>
          </a:prstGeom>
        </p:spPr>
        <p:txBody>
          <a:bodyPr wrap="square">
            <a:spAutoFit/>
          </a:bodyPr>
          <a:lstStyle/>
          <a:p>
            <a:endParaRPr lang="en-US" dirty="0"/>
          </a:p>
          <a:p>
            <a:r>
              <a:rPr lang="en-US" sz="2000" dirty="0"/>
              <a:t>Social Enterprise Organisations/ Community Interest Companies (Company Limited by Guarantee model) </a:t>
            </a:r>
          </a:p>
        </p:txBody>
      </p:sp>
      <p:pic>
        <p:nvPicPr>
          <p:cNvPr id="6" name="Picture 5">
            <a:extLst>
              <a:ext uri="{FF2B5EF4-FFF2-40B4-BE49-F238E27FC236}">
                <a16:creationId xmlns:a16="http://schemas.microsoft.com/office/drawing/2014/main" id="{779C150E-D764-4EAC-A10A-56852C319B29}"/>
              </a:ext>
            </a:extLst>
          </p:cNvPr>
          <p:cNvPicPr>
            <a:picLocks noChangeAspect="1"/>
          </p:cNvPicPr>
          <p:nvPr/>
        </p:nvPicPr>
        <p:blipFill>
          <a:blip r:embed="rId6"/>
          <a:stretch>
            <a:fillRect/>
          </a:stretch>
        </p:blipFill>
        <p:spPr>
          <a:xfrm>
            <a:off x="450136" y="1579694"/>
            <a:ext cx="777653" cy="777653"/>
          </a:xfrm>
          <a:prstGeom prst="rect">
            <a:avLst/>
          </a:prstGeom>
        </p:spPr>
      </p:pic>
      <p:pic>
        <p:nvPicPr>
          <p:cNvPr id="14" name="Picture 13">
            <a:extLst>
              <a:ext uri="{FF2B5EF4-FFF2-40B4-BE49-F238E27FC236}">
                <a16:creationId xmlns:a16="http://schemas.microsoft.com/office/drawing/2014/main" id="{31E4BEF3-9DA9-4C88-B46B-A4A9F9DCF583}"/>
              </a:ext>
            </a:extLst>
          </p:cNvPr>
          <p:cNvPicPr>
            <a:picLocks noChangeAspect="1"/>
          </p:cNvPicPr>
          <p:nvPr/>
        </p:nvPicPr>
        <p:blipFill>
          <a:blip r:embed="rId7"/>
          <a:stretch>
            <a:fillRect/>
          </a:stretch>
        </p:blipFill>
        <p:spPr>
          <a:xfrm>
            <a:off x="6128854" y="1548507"/>
            <a:ext cx="788367" cy="784751"/>
          </a:xfrm>
          <a:prstGeom prst="rect">
            <a:avLst/>
          </a:prstGeom>
        </p:spPr>
      </p:pic>
      <p:sp>
        <p:nvSpPr>
          <p:cNvPr id="22" name="Rectangle 21">
            <a:extLst>
              <a:ext uri="{FF2B5EF4-FFF2-40B4-BE49-F238E27FC236}">
                <a16:creationId xmlns:a16="http://schemas.microsoft.com/office/drawing/2014/main" id="{5507E86B-6153-4F53-A3EC-D76C85A1D356}"/>
              </a:ext>
            </a:extLst>
          </p:cNvPr>
          <p:cNvSpPr/>
          <p:nvPr/>
        </p:nvSpPr>
        <p:spPr>
          <a:xfrm>
            <a:off x="6949523" y="1389456"/>
            <a:ext cx="4846154" cy="984885"/>
          </a:xfrm>
          <a:prstGeom prst="rect">
            <a:avLst/>
          </a:prstGeom>
        </p:spPr>
        <p:txBody>
          <a:bodyPr wrap="square">
            <a:spAutoFit/>
          </a:bodyPr>
          <a:lstStyle/>
          <a:p>
            <a:endParaRPr lang="en-US" dirty="0"/>
          </a:p>
          <a:p>
            <a:r>
              <a:rPr lang="en-US" sz="2000" dirty="0"/>
              <a:t>Constituted Voluntary and Community Sector </a:t>
            </a:r>
            <a:r>
              <a:rPr lang="en-US" sz="2000" dirty="0" err="1"/>
              <a:t>Organisations</a:t>
            </a:r>
            <a:r>
              <a:rPr lang="en-US" sz="2000" dirty="0"/>
              <a:t> </a:t>
            </a:r>
          </a:p>
        </p:txBody>
      </p:sp>
    </p:spTree>
    <p:extLst>
      <p:ext uri="{BB962C8B-B14F-4D97-AF65-F5344CB8AC3E}">
        <p14:creationId xmlns:p14="http://schemas.microsoft.com/office/powerpoint/2010/main" val="969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6" y="1552190"/>
            <a:ext cx="8229600" cy="384762"/>
          </a:xfrm>
        </p:spPr>
        <p:txBody>
          <a:bodyPr>
            <a:normAutofit fontScale="90000"/>
          </a:bodyPr>
          <a:lstStyle/>
          <a:p>
            <a:pPr algn="ctr"/>
            <a:r>
              <a:rPr lang="en-GB" dirty="0">
                <a:latin typeface="Calibri" panose="020F0502020204030204" pitchFamily="34" charset="0"/>
                <a:cs typeface="Calibri" panose="020F0502020204030204" pitchFamily="34" charset="0"/>
              </a:rPr>
              <a:t>General Funding Criteria </a:t>
            </a:r>
            <a:br>
              <a:rPr lang="en-GB" dirty="0">
                <a:latin typeface="Calibri" panose="020F0502020204030204" pitchFamily="34" charset="0"/>
                <a:cs typeface="Calibri" panose="020F0502020204030204" pitchFamily="34" charset="0"/>
              </a:rPr>
            </a:br>
            <a:r>
              <a:rPr lang="en-GB" sz="2700" dirty="0">
                <a:latin typeface="Calibri" panose="020F0502020204030204" pitchFamily="34" charset="0"/>
                <a:cs typeface="Calibri" panose="020F0502020204030204" pitchFamily="34" charset="0"/>
              </a:rPr>
              <a:t>Applications will be assessed against the criteria outlined below </a:t>
            </a:r>
            <a:endParaRPr lang="en-GB" sz="2700" i="1" dirty="0">
              <a:latin typeface="Calibri" panose="020F0502020204030204" pitchFamily="34" charset="0"/>
              <a:cs typeface="Calibri" panose="020F0502020204030204" pitchFamily="34" charset="0"/>
            </a:endParaRPr>
          </a:p>
        </p:txBody>
      </p:sp>
      <p:pic>
        <p:nvPicPr>
          <p:cNvPr id="5" name="Picture 2" descr="G:\Przemyslaw\Design guidelines\SA Logo\PNG\SADC_Primary_CMY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44" y="39557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97" y="162457"/>
            <a:ext cx="1944216" cy="1020713"/>
          </a:xfrm>
          <a:prstGeom prst="rect">
            <a:avLst/>
          </a:prstGeom>
        </p:spPr>
      </p:pic>
      <p:sp>
        <p:nvSpPr>
          <p:cNvPr id="9" name="Rectangle 8">
            <a:extLst>
              <a:ext uri="{FF2B5EF4-FFF2-40B4-BE49-F238E27FC236}">
                <a16:creationId xmlns:a16="http://schemas.microsoft.com/office/drawing/2014/main" id="{7CAEA31C-CC5E-4F49-B57C-04848BC23F77}"/>
              </a:ext>
            </a:extLst>
          </p:cNvPr>
          <p:cNvSpPr/>
          <p:nvPr/>
        </p:nvSpPr>
        <p:spPr>
          <a:xfrm>
            <a:off x="6360538" y="4496564"/>
            <a:ext cx="5273040" cy="179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alibri" panose="020F0502020204030204" pitchFamily="34" charset="0"/>
                <a:cs typeface="Calibri" panose="020F0502020204030204" pitchFamily="34" charset="0"/>
              </a:rPr>
              <a:t>Having a say -Increase people’s involvement/interest in local decision making </a:t>
            </a:r>
            <a:endParaRPr lang="en-US" sz="24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9234EF3-148F-4878-BDE7-D5B74C7F9F70}"/>
              </a:ext>
            </a:extLst>
          </p:cNvPr>
          <p:cNvSpPr/>
          <p:nvPr/>
        </p:nvSpPr>
        <p:spPr>
          <a:xfrm>
            <a:off x="716280" y="4488179"/>
            <a:ext cx="5273040" cy="179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alibri" panose="020F0502020204030204" pitchFamily="34" charset="0"/>
                <a:cs typeface="Calibri" panose="020F0502020204030204" pitchFamily="34" charset="0"/>
              </a:rPr>
              <a:t>Encourage people from different groups to get on well together </a:t>
            </a:r>
            <a:endParaRPr lang="en-GB" sz="24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9163873-7E94-4D6B-91E0-42B70388C006}"/>
              </a:ext>
            </a:extLst>
          </p:cNvPr>
          <p:cNvSpPr/>
          <p:nvPr/>
        </p:nvSpPr>
        <p:spPr>
          <a:xfrm>
            <a:off x="6360537" y="2540803"/>
            <a:ext cx="5273040" cy="1776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Enable local people to become involved in community life</a:t>
            </a:r>
          </a:p>
          <a:p>
            <a:pPr algn="ctr"/>
            <a:endParaRPr lang="en-GB" sz="24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0148FFB-1456-481E-89FE-E2B81BFA4309}"/>
              </a:ext>
            </a:extLst>
          </p:cNvPr>
          <p:cNvSpPr/>
          <p:nvPr/>
        </p:nvSpPr>
        <p:spPr>
          <a:xfrm>
            <a:off x="716280" y="2540803"/>
            <a:ext cx="5273040" cy="1776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a:p>
            <a:pPr algn="ctr"/>
            <a:r>
              <a:rPr lang="en-GB" sz="2400" dirty="0">
                <a:latin typeface="Calibri" panose="020F0502020204030204" pitchFamily="34" charset="0"/>
                <a:cs typeface="Calibri" panose="020F0502020204030204" pitchFamily="34" charset="0"/>
              </a:rPr>
              <a:t>Provide support to vulnerable communities leading towards greater equality within the District</a:t>
            </a:r>
          </a:p>
          <a:p>
            <a:pPr algn="ct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50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428F-70E2-408F-B153-29D52EC8E8C4}"/>
              </a:ext>
            </a:extLst>
          </p:cNvPr>
          <p:cNvSpPr>
            <a:spLocks noGrp="1"/>
          </p:cNvSpPr>
          <p:nvPr>
            <p:ph type="title"/>
          </p:nvPr>
        </p:nvSpPr>
        <p:spPr/>
        <p:txBody>
          <a:bodyPr>
            <a:normAutofit/>
          </a:bodyPr>
          <a:lstStyle/>
          <a:p>
            <a:pPr algn="ctr"/>
            <a:r>
              <a:rPr lang="en-GB" b="1" dirty="0"/>
              <a:t>Key Information</a:t>
            </a:r>
          </a:p>
        </p:txBody>
      </p:sp>
      <p:sp>
        <p:nvSpPr>
          <p:cNvPr id="3" name="Content Placeholder 2">
            <a:extLst>
              <a:ext uri="{FF2B5EF4-FFF2-40B4-BE49-F238E27FC236}">
                <a16:creationId xmlns:a16="http://schemas.microsoft.com/office/drawing/2014/main" id="{2AF3DF65-082B-47FD-8FDA-9F978C2D901B}"/>
              </a:ext>
            </a:extLst>
          </p:cNvPr>
          <p:cNvSpPr>
            <a:spLocks noGrp="1"/>
          </p:cNvSpPr>
          <p:nvPr>
            <p:ph idx="1"/>
          </p:nvPr>
        </p:nvSpPr>
        <p:spPr>
          <a:xfrm>
            <a:off x="510002" y="1443669"/>
            <a:ext cx="10515600" cy="4767711"/>
          </a:xfrm>
        </p:spPr>
        <p:txBody>
          <a:bodyPr>
            <a:normAutofit/>
          </a:bodyPr>
          <a:lstStyle/>
          <a:p>
            <a:pPr marL="0" indent="0">
              <a:buNone/>
            </a:pPr>
            <a:r>
              <a:rPr lang="en-GB" sz="3200" b="1" dirty="0"/>
              <a:t>How much? </a:t>
            </a:r>
          </a:p>
          <a:p>
            <a:pPr marL="0" indent="0">
              <a:buNone/>
            </a:pPr>
            <a:r>
              <a:rPr lang="en-GB" sz="3200" dirty="0">
                <a:latin typeface="Calibri" panose="020F0502020204030204" pitchFamily="34" charset="0"/>
                <a:ea typeface="Times New Roman" panose="02020603050405020304" pitchFamily="18" charset="0"/>
                <a:cs typeface="Calibri" panose="020F0502020204030204" pitchFamily="34" charset="0"/>
              </a:rPr>
              <a:t>Grants will be between £500-£5000 </a:t>
            </a:r>
          </a:p>
          <a:p>
            <a:pPr marL="0" indent="0">
              <a:buNone/>
            </a:pPr>
            <a:r>
              <a:rPr lang="en-GB" sz="3200" dirty="0">
                <a:latin typeface="Calibri" panose="020F0502020204030204" pitchFamily="34" charset="0"/>
                <a:ea typeface="Times New Roman" panose="02020603050405020304" pitchFamily="18" charset="0"/>
                <a:cs typeface="Calibri" panose="020F0502020204030204" pitchFamily="34" charset="0"/>
              </a:rPr>
              <a:t>There is a total amount of £40,000 </a:t>
            </a:r>
          </a:p>
          <a:p>
            <a:pPr marL="0" indent="0">
              <a:buNone/>
            </a:pPr>
            <a:endParaRPr lang="en-GB" sz="3200" b="1" dirty="0"/>
          </a:p>
          <a:p>
            <a:pPr marL="0" indent="0">
              <a:buNone/>
            </a:pPr>
            <a:r>
              <a:rPr lang="en-GB" sz="3200" b="1" dirty="0"/>
              <a:t>How many rounds?</a:t>
            </a:r>
          </a:p>
          <a:p>
            <a:pPr marL="0" indent="0">
              <a:buNone/>
            </a:pPr>
            <a:r>
              <a:rPr lang="en-GB" sz="3200" dirty="0"/>
              <a:t>Two rounds </a:t>
            </a:r>
            <a:r>
              <a:rPr lang="en-GB" sz="3200" dirty="0">
                <a:latin typeface="Calibri" panose="020F0502020204030204" pitchFamily="34" charset="0"/>
                <a:ea typeface="Times New Roman" panose="02020603050405020304" pitchFamily="18" charset="0"/>
                <a:cs typeface="Calibri" panose="020F0502020204030204" pitchFamily="34" charset="0"/>
              </a:rPr>
              <a:t>opening in June and November 2023. </a:t>
            </a:r>
          </a:p>
          <a:p>
            <a:pPr marL="0" indent="0">
              <a:buNone/>
            </a:pPr>
            <a:r>
              <a:rPr lang="en-GB" sz="3200" dirty="0">
                <a:latin typeface="Calibri" panose="020F0502020204030204" pitchFamily="34" charset="0"/>
                <a:ea typeface="Times New Roman" panose="02020603050405020304" pitchFamily="18" charset="0"/>
                <a:cs typeface="Calibri" panose="020F0502020204030204" pitchFamily="34" charset="0"/>
              </a:rPr>
              <a:t>This is the first round.</a:t>
            </a:r>
          </a:p>
          <a:p>
            <a:pPr marL="0" indent="0">
              <a:buNone/>
            </a:pPr>
            <a:endParaRPr lang="en-GB" sz="3200" dirty="0"/>
          </a:p>
        </p:txBody>
      </p:sp>
      <p:pic>
        <p:nvPicPr>
          <p:cNvPr id="4" name="Picture 3">
            <a:extLst>
              <a:ext uri="{FF2B5EF4-FFF2-40B4-BE49-F238E27FC236}">
                <a16:creationId xmlns:a16="http://schemas.microsoft.com/office/drawing/2014/main" id="{D0AC431D-7195-4C89-AB9A-E59F89606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5125"/>
            <a:ext cx="1944216" cy="1020713"/>
          </a:xfrm>
          <a:prstGeom prst="rect">
            <a:avLst/>
          </a:prstGeom>
        </p:spPr>
      </p:pic>
      <p:pic>
        <p:nvPicPr>
          <p:cNvPr id="5" name="Picture 2" descr="G:\Przemyslaw\Design guidelines\SA Logo\PNG\SADC_Primary_CMYK.png">
            <a:extLst>
              <a:ext uri="{FF2B5EF4-FFF2-40B4-BE49-F238E27FC236}">
                <a16:creationId xmlns:a16="http://schemas.microsoft.com/office/drawing/2014/main" id="{98669629-27C3-448A-BAD7-978C0B9E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5274" y="366956"/>
            <a:ext cx="2218397"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6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A516-8542-4624-8E4A-97968D836F7C}"/>
              </a:ext>
            </a:extLst>
          </p:cNvPr>
          <p:cNvSpPr>
            <a:spLocks noGrp="1"/>
          </p:cNvSpPr>
          <p:nvPr>
            <p:ph type="title"/>
          </p:nvPr>
        </p:nvSpPr>
        <p:spPr>
          <a:xfrm>
            <a:off x="1950720" y="126591"/>
            <a:ext cx="7581900" cy="993549"/>
          </a:xfrm>
        </p:spPr>
        <p:txBody>
          <a:bodyPr>
            <a:normAutofit/>
          </a:bodyPr>
          <a:lstStyle/>
          <a:p>
            <a:pPr algn="ctr"/>
            <a:r>
              <a:rPr lang="en-GB" sz="3600" b="1" dirty="0"/>
              <a:t>What can be funded/what is it for?</a:t>
            </a:r>
          </a:p>
        </p:txBody>
      </p:sp>
      <p:sp>
        <p:nvSpPr>
          <p:cNvPr id="3" name="Content Placeholder 2">
            <a:extLst>
              <a:ext uri="{FF2B5EF4-FFF2-40B4-BE49-F238E27FC236}">
                <a16:creationId xmlns:a16="http://schemas.microsoft.com/office/drawing/2014/main" id="{F4BE48B6-DD46-41B2-BCC0-AD7415695A29}"/>
              </a:ext>
            </a:extLst>
          </p:cNvPr>
          <p:cNvSpPr>
            <a:spLocks noGrp="1"/>
          </p:cNvSpPr>
          <p:nvPr>
            <p:ph idx="1"/>
          </p:nvPr>
        </p:nvSpPr>
        <p:spPr>
          <a:xfrm>
            <a:off x="735806" y="1177290"/>
            <a:ext cx="6266974" cy="1607820"/>
          </a:xfrm>
        </p:spPr>
        <p:txBody>
          <a:bodyPr>
            <a:normAutofit fontScale="92500" lnSpcReduction="10000"/>
          </a:bodyPr>
          <a:lstStyle/>
          <a:p>
            <a:pPr marL="0" indent="0">
              <a:buNone/>
            </a:pPr>
            <a:r>
              <a:rPr lang="en-US" sz="3000" b="1" dirty="0"/>
              <a:t>What is it for?</a:t>
            </a:r>
          </a:p>
          <a:p>
            <a:pPr marL="0" indent="0">
              <a:buNone/>
            </a:pPr>
            <a:r>
              <a:rPr lang="en-US" sz="3000" dirty="0"/>
              <a:t>Projects and activities supporting vulnerable people in the District to enjoy community life and be included. </a:t>
            </a:r>
            <a:endParaRPr lang="en-GB" dirty="0"/>
          </a:p>
        </p:txBody>
      </p:sp>
      <p:pic>
        <p:nvPicPr>
          <p:cNvPr id="2050" name="Picture 2">
            <a:extLst>
              <a:ext uri="{FF2B5EF4-FFF2-40B4-BE49-F238E27FC236}">
                <a16:creationId xmlns:a16="http://schemas.microsoft.com/office/drawing/2014/main" id="{F1DE8DF0-BC2B-4F20-9757-B3BCE1912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94" b="17068"/>
          <a:stretch/>
        </p:blipFill>
        <p:spPr bwMode="auto">
          <a:xfrm>
            <a:off x="7103861" y="1665942"/>
            <a:ext cx="4145776" cy="1722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F4B45A1E-48D8-4862-854A-5CE8BF93B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528" y="3721006"/>
            <a:ext cx="2520109" cy="2520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0B4568-DD14-453A-8239-5BAE7DF70C51}"/>
              </a:ext>
            </a:extLst>
          </p:cNvPr>
          <p:cNvSpPr txBox="1"/>
          <p:nvPr/>
        </p:nvSpPr>
        <p:spPr>
          <a:xfrm>
            <a:off x="816747" y="3055620"/>
            <a:ext cx="5685220" cy="3539430"/>
          </a:xfrm>
          <a:prstGeom prst="rect">
            <a:avLst/>
          </a:prstGeom>
          <a:noFill/>
        </p:spPr>
        <p:txBody>
          <a:bodyPr wrap="square" rtlCol="0">
            <a:spAutoFit/>
          </a:bodyPr>
          <a:lstStyle/>
          <a:p>
            <a:r>
              <a:rPr lang="en-US" sz="2800" dirty="0"/>
              <a:t>This could include, services to support vulnerable families (e.g. life skills, food banks) and activities which reduce isolation and increase social and emotional well-being (e.g. sports, arts, music, outdoor activities or social groups). </a:t>
            </a:r>
          </a:p>
          <a:p>
            <a:r>
              <a:rPr lang="en-US" sz="2800" dirty="0"/>
              <a:t> </a:t>
            </a:r>
          </a:p>
        </p:txBody>
      </p:sp>
      <p:pic>
        <p:nvPicPr>
          <p:cNvPr id="10" name="Picture 9">
            <a:extLst>
              <a:ext uri="{FF2B5EF4-FFF2-40B4-BE49-F238E27FC236}">
                <a16:creationId xmlns:a16="http://schemas.microsoft.com/office/drawing/2014/main" id="{0CA410EE-18C6-4DD4-B0FA-FD04933F3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381" y="156578"/>
            <a:ext cx="1674339" cy="879028"/>
          </a:xfrm>
          <a:prstGeom prst="rect">
            <a:avLst/>
          </a:prstGeom>
        </p:spPr>
      </p:pic>
      <p:pic>
        <p:nvPicPr>
          <p:cNvPr id="11" name="Picture 2" descr="G:\Przemyslaw\Design guidelines\SA Logo\PNG\SADC_Primary_CMYK.png">
            <a:extLst>
              <a:ext uri="{FF2B5EF4-FFF2-40B4-BE49-F238E27FC236}">
                <a16:creationId xmlns:a16="http://schemas.microsoft.com/office/drawing/2014/main" id="{73EAAB8F-9374-45DE-AE50-09FCCD391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1514" y="156578"/>
            <a:ext cx="2218397"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8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7CB5-8ACD-47EB-A4E3-EAFCE8F6116A}"/>
              </a:ext>
            </a:extLst>
          </p:cNvPr>
          <p:cNvSpPr txBox="1">
            <a:spLocks noGrp="1"/>
          </p:cNvSpPr>
          <p:nvPr>
            <p:ph type="ctrTitle"/>
          </p:nvPr>
        </p:nvSpPr>
        <p:spPr>
          <a:xfrm>
            <a:off x="2619052" y="1069914"/>
            <a:ext cx="6858000" cy="726551"/>
          </a:xfrm>
        </p:spPr>
        <p:txBody>
          <a:bodyPr>
            <a:noAutofit/>
          </a:bodyPr>
          <a:lstStyle/>
          <a:p>
            <a:r>
              <a:rPr lang="en-GB" sz="3600" b="1" dirty="0">
                <a:latin typeface="Calibri" panose="020F0502020204030204" pitchFamily="34" charset="0"/>
                <a:cs typeface="Calibri" panose="020F0502020204030204" pitchFamily="34" charset="0"/>
              </a:rPr>
              <a:t>Previous recipients of SADC Grants </a:t>
            </a:r>
          </a:p>
        </p:txBody>
      </p:sp>
      <p:sp>
        <p:nvSpPr>
          <p:cNvPr id="3" name="Subtitle 2">
            <a:extLst>
              <a:ext uri="{FF2B5EF4-FFF2-40B4-BE49-F238E27FC236}">
                <a16:creationId xmlns:a16="http://schemas.microsoft.com/office/drawing/2014/main" id="{AADED75F-3FD4-4979-8EBE-60CBBA894EA3}"/>
              </a:ext>
            </a:extLst>
          </p:cNvPr>
          <p:cNvSpPr txBox="1">
            <a:spLocks noGrp="1"/>
          </p:cNvSpPr>
          <p:nvPr>
            <p:ph type="subTitle" idx="1"/>
          </p:nvPr>
        </p:nvSpPr>
        <p:spPr>
          <a:xfrm>
            <a:off x="1198484" y="1979407"/>
            <a:ext cx="9008817" cy="4473929"/>
          </a:xfrm>
        </p:spPr>
        <p:txBody>
          <a:bodyPr>
            <a:noAutofit/>
          </a:bodyPr>
          <a:lstStyle/>
          <a:p>
            <a:r>
              <a:rPr lang="en-GB" sz="2800" b="1" dirty="0">
                <a:solidFill>
                  <a:schemeClr val="tx1"/>
                </a:solidFill>
              </a:rPr>
              <a:t>Salaam Women’s Café</a:t>
            </a:r>
          </a:p>
          <a:p>
            <a:pPr algn="l"/>
            <a:endParaRPr lang="en-US" dirty="0"/>
          </a:p>
          <a:p>
            <a:pPr algn="l"/>
            <a:r>
              <a:rPr lang="en-US" dirty="0"/>
              <a:t>Salaam Women’s Café provide a safe, </a:t>
            </a:r>
          </a:p>
          <a:p>
            <a:pPr algn="l"/>
            <a:r>
              <a:rPr lang="en-US" dirty="0"/>
              <a:t>welcoming space for women from ethnic </a:t>
            </a:r>
          </a:p>
          <a:p>
            <a:pPr algn="l"/>
            <a:r>
              <a:rPr lang="en-US" dirty="0"/>
              <a:t>minority backgrounds to come and  </a:t>
            </a:r>
          </a:p>
          <a:p>
            <a:pPr algn="l"/>
            <a:r>
              <a:rPr lang="en-US" dirty="0" err="1"/>
              <a:t>socialise</a:t>
            </a:r>
            <a:r>
              <a:rPr lang="en-US" dirty="0"/>
              <a:t>, make crafts and learn English.</a:t>
            </a:r>
          </a:p>
          <a:p>
            <a:pPr algn="l"/>
            <a:endParaRPr lang="en-US" dirty="0"/>
          </a:p>
          <a:p>
            <a:pPr algn="l"/>
            <a:r>
              <a:rPr lang="en-US" b="1" dirty="0"/>
              <a:t>              </a:t>
            </a:r>
            <a:r>
              <a:rPr lang="en-US" b="1" i="1" dirty="0"/>
              <a:t>Awarded £1,023</a:t>
            </a:r>
            <a:endParaRPr lang="en-GB" b="1" i="1" dirty="0"/>
          </a:p>
        </p:txBody>
      </p:sp>
      <p:pic>
        <p:nvPicPr>
          <p:cNvPr id="8" name="Picture 2" descr="G:\Przemyslaw\Design guidelines\SA Logo\PNG\SADC_Primary_CMY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632" y="543622"/>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97C88D0-9401-4A19-BACC-A3EBFBA60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41" y="269856"/>
            <a:ext cx="1944216" cy="1020713"/>
          </a:xfrm>
          <a:prstGeom prst="rect">
            <a:avLst/>
          </a:prstGeom>
        </p:spPr>
      </p:pic>
      <p:pic>
        <p:nvPicPr>
          <p:cNvPr id="4" name="Picture 3">
            <a:extLst>
              <a:ext uri="{FF2B5EF4-FFF2-40B4-BE49-F238E27FC236}">
                <a16:creationId xmlns:a16="http://schemas.microsoft.com/office/drawing/2014/main" id="{CCC985C6-E1FE-4727-81BA-34C7F6830737}"/>
              </a:ext>
            </a:extLst>
          </p:cNvPr>
          <p:cNvPicPr>
            <a:picLocks noChangeAspect="1"/>
          </p:cNvPicPr>
          <p:nvPr/>
        </p:nvPicPr>
        <p:blipFill>
          <a:blip r:embed="rId5"/>
          <a:stretch>
            <a:fillRect/>
          </a:stretch>
        </p:blipFill>
        <p:spPr>
          <a:xfrm>
            <a:off x="6600056" y="2659310"/>
            <a:ext cx="4009328" cy="3006996"/>
          </a:xfrm>
          <a:prstGeom prst="rect">
            <a:avLst/>
          </a:prstGeom>
        </p:spPr>
      </p:pic>
    </p:spTree>
    <p:extLst>
      <p:ext uri="{BB962C8B-B14F-4D97-AF65-F5344CB8AC3E}">
        <p14:creationId xmlns:p14="http://schemas.microsoft.com/office/powerpoint/2010/main" val="80856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42E4-3E97-4C2F-960C-95B7655E7F0E}"/>
              </a:ext>
            </a:extLst>
          </p:cNvPr>
          <p:cNvSpPr>
            <a:spLocks noGrp="1"/>
          </p:cNvSpPr>
          <p:nvPr>
            <p:ph type="title"/>
          </p:nvPr>
        </p:nvSpPr>
        <p:spPr>
          <a:xfrm>
            <a:off x="2956726" y="822080"/>
            <a:ext cx="6192688" cy="1339552"/>
          </a:xfrm>
        </p:spPr>
        <p:txBody>
          <a:bodyPr>
            <a:normAutofit/>
          </a:bodyPr>
          <a:lstStyle/>
          <a:p>
            <a:pPr algn="ctr"/>
            <a:r>
              <a:rPr lang="en-GB" sz="2800" b="1" dirty="0">
                <a:latin typeface="+mn-lt"/>
              </a:rPr>
              <a:t>Herts Musical Memories </a:t>
            </a:r>
            <a:br>
              <a:rPr lang="en-GB" sz="2800" b="1" dirty="0"/>
            </a:br>
            <a:endParaRPr lang="en-GB" sz="2800" dirty="0"/>
          </a:p>
        </p:txBody>
      </p:sp>
      <p:sp>
        <p:nvSpPr>
          <p:cNvPr id="3" name="Content Placeholder 2">
            <a:extLst>
              <a:ext uri="{FF2B5EF4-FFF2-40B4-BE49-F238E27FC236}">
                <a16:creationId xmlns:a16="http://schemas.microsoft.com/office/drawing/2014/main" id="{B0668F57-2073-44A2-8597-48354DA51054}"/>
              </a:ext>
            </a:extLst>
          </p:cNvPr>
          <p:cNvSpPr>
            <a:spLocks noGrp="1"/>
          </p:cNvSpPr>
          <p:nvPr>
            <p:ph idx="1"/>
          </p:nvPr>
        </p:nvSpPr>
        <p:spPr>
          <a:xfrm>
            <a:off x="1577130" y="1879135"/>
            <a:ext cx="8345638" cy="4808462"/>
          </a:xfrm>
        </p:spPr>
        <p:txBody>
          <a:bodyPr>
            <a:normAutofit/>
          </a:bodyPr>
          <a:lstStyle/>
          <a:p>
            <a:pPr marL="0" indent="0">
              <a:buNone/>
            </a:pPr>
            <a:r>
              <a:rPr lang="en-GB" sz="2400" dirty="0"/>
              <a:t>Run “singing for memory” a Herts Musical Memories project providing singing lessons for people living with dementia and their carers.</a:t>
            </a:r>
          </a:p>
          <a:p>
            <a:pPr marL="0" indent="0" algn="ctr">
              <a:buNone/>
            </a:pPr>
            <a:r>
              <a:rPr lang="en-GB" b="1" i="1" dirty="0"/>
              <a:t>Awarded £4000</a:t>
            </a:r>
          </a:p>
          <a:p>
            <a:pPr marL="0" indent="0">
              <a:buNone/>
            </a:pPr>
            <a:endParaRPr lang="en-GB" sz="2400" dirty="0"/>
          </a:p>
          <a:p>
            <a:pPr marL="0" indent="0" algn="ctr">
              <a:buNone/>
            </a:pPr>
            <a:r>
              <a:rPr lang="en-GB" sz="3000" b="1" dirty="0" err="1"/>
              <a:t>H’arts</a:t>
            </a:r>
            <a:r>
              <a:rPr lang="en-GB" sz="3000" b="1" dirty="0"/>
              <a:t> in Mind </a:t>
            </a:r>
          </a:p>
          <a:p>
            <a:pPr marL="0" indent="0">
              <a:buNone/>
            </a:pPr>
            <a:r>
              <a:rPr lang="en-GB" sz="2400" dirty="0">
                <a:effectLst/>
                <a:latin typeface="Arial" panose="020B0604020202020204" pitchFamily="34" charset="0"/>
                <a:ea typeface="Calibri" panose="020F0502020204030204" pitchFamily="34" charset="0"/>
              </a:rPr>
              <a:t>Deliver </a:t>
            </a:r>
            <a:r>
              <a:rPr lang="en-GB" sz="2400" dirty="0" err="1">
                <a:effectLst/>
                <a:latin typeface="Arial" panose="020B0604020202020204" pitchFamily="34" charset="0"/>
                <a:ea typeface="Calibri" panose="020F0502020204030204" pitchFamily="34" charset="0"/>
              </a:rPr>
              <a:t>H’arts</a:t>
            </a:r>
            <a:r>
              <a:rPr lang="en-GB" sz="2400" dirty="0">
                <a:effectLst/>
              </a:rPr>
              <a:t> Art Friendship Activities for Well-being on-line Art for relaxation sessions, a friendship group and summer outing for people with physical or mental health challenges</a:t>
            </a:r>
            <a:endParaRPr lang="en-GB" sz="2400" b="1" dirty="0"/>
          </a:p>
          <a:p>
            <a:pPr marL="0" indent="0">
              <a:buNone/>
            </a:pPr>
            <a:r>
              <a:rPr lang="en-GB" b="1" dirty="0"/>
              <a:t>                  </a:t>
            </a:r>
          </a:p>
          <a:p>
            <a:pPr marL="0" indent="0" algn="ctr">
              <a:buNone/>
            </a:pPr>
            <a:r>
              <a:rPr lang="en-GB" b="1" i="1" dirty="0"/>
              <a:t>Awarded £4,852</a:t>
            </a:r>
          </a:p>
        </p:txBody>
      </p:sp>
      <p:pic>
        <p:nvPicPr>
          <p:cNvPr id="4" name="Picture 2" descr="G:\Przemyslaw\Design guidelines\SA Logo\PNG\SADC_Primary_CMYK.png">
            <a:extLst>
              <a:ext uri="{FF2B5EF4-FFF2-40B4-BE49-F238E27FC236}">
                <a16:creationId xmlns:a16="http://schemas.microsoft.com/office/drawing/2014/main" id="{428270A6-BA33-48A8-B333-9F150F063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274" y="366956"/>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650C12-6327-45F8-AC4E-47FA042500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47" y="180636"/>
            <a:ext cx="1944216" cy="1020713"/>
          </a:xfrm>
          <a:prstGeom prst="rect">
            <a:avLst/>
          </a:prstGeom>
        </p:spPr>
      </p:pic>
    </p:spTree>
    <p:extLst>
      <p:ext uri="{BB962C8B-B14F-4D97-AF65-F5344CB8AC3E}">
        <p14:creationId xmlns:p14="http://schemas.microsoft.com/office/powerpoint/2010/main" val="343359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E12-97CB-49D4-B58E-15C05ADA78AD}"/>
              </a:ext>
            </a:extLst>
          </p:cNvPr>
          <p:cNvSpPr>
            <a:spLocks noGrp="1"/>
          </p:cNvSpPr>
          <p:nvPr>
            <p:ph type="title"/>
          </p:nvPr>
        </p:nvSpPr>
        <p:spPr>
          <a:xfrm>
            <a:off x="1775460" y="281305"/>
            <a:ext cx="7940040" cy="1325563"/>
          </a:xfrm>
        </p:spPr>
        <p:txBody>
          <a:bodyPr/>
          <a:lstStyle/>
          <a:p>
            <a:pPr algn="ctr"/>
            <a:r>
              <a:rPr lang="en-GB" b="1" dirty="0"/>
              <a:t>Key points</a:t>
            </a:r>
            <a:endParaRPr lang="en-GB" dirty="0"/>
          </a:p>
        </p:txBody>
      </p:sp>
      <p:sp>
        <p:nvSpPr>
          <p:cNvPr id="6" name="Rectangle 5">
            <a:extLst>
              <a:ext uri="{FF2B5EF4-FFF2-40B4-BE49-F238E27FC236}">
                <a16:creationId xmlns:a16="http://schemas.microsoft.com/office/drawing/2014/main" id="{9956BDCA-0E61-4957-B8BB-4C59B82B8B59}"/>
              </a:ext>
            </a:extLst>
          </p:cNvPr>
          <p:cNvSpPr/>
          <p:nvPr/>
        </p:nvSpPr>
        <p:spPr>
          <a:xfrm>
            <a:off x="634482" y="3213120"/>
            <a:ext cx="5225296" cy="1237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Projects and activities can be time limited </a:t>
            </a:r>
            <a:endParaRPr lang="en-GB" sz="2400" dirty="0"/>
          </a:p>
        </p:txBody>
      </p:sp>
      <p:sp>
        <p:nvSpPr>
          <p:cNvPr id="7" name="Rectangle 6">
            <a:extLst>
              <a:ext uri="{FF2B5EF4-FFF2-40B4-BE49-F238E27FC236}">
                <a16:creationId xmlns:a16="http://schemas.microsoft.com/office/drawing/2014/main" id="{C0F65AF1-05D1-48F3-AB22-AD68D5AB38D6}"/>
              </a:ext>
            </a:extLst>
          </p:cNvPr>
          <p:cNvSpPr/>
          <p:nvPr/>
        </p:nvSpPr>
        <p:spPr>
          <a:xfrm>
            <a:off x="7330440" y="3202459"/>
            <a:ext cx="4118219" cy="12482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For example, over a school holiday or can run over a longer period</a:t>
            </a:r>
          </a:p>
        </p:txBody>
      </p:sp>
      <p:sp>
        <p:nvSpPr>
          <p:cNvPr id="9" name="Rectangle 8">
            <a:extLst>
              <a:ext uri="{FF2B5EF4-FFF2-40B4-BE49-F238E27FC236}">
                <a16:creationId xmlns:a16="http://schemas.microsoft.com/office/drawing/2014/main" id="{D3A6AE8F-D381-411A-A884-AAF0CCD9B0D6}"/>
              </a:ext>
            </a:extLst>
          </p:cNvPr>
          <p:cNvSpPr/>
          <p:nvPr/>
        </p:nvSpPr>
        <p:spPr>
          <a:xfrm>
            <a:off x="634483" y="1423670"/>
            <a:ext cx="5225296" cy="1515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Service users/ beneficiaries should be involved in the planning and design of the project wherever possible </a:t>
            </a:r>
          </a:p>
        </p:txBody>
      </p:sp>
      <p:sp>
        <p:nvSpPr>
          <p:cNvPr id="8" name="Rectangle 7">
            <a:extLst>
              <a:ext uri="{FF2B5EF4-FFF2-40B4-BE49-F238E27FC236}">
                <a16:creationId xmlns:a16="http://schemas.microsoft.com/office/drawing/2014/main" id="{7DCC7416-B948-4DA4-BE06-3E918D3577EF}"/>
              </a:ext>
            </a:extLst>
          </p:cNvPr>
          <p:cNvSpPr/>
          <p:nvPr/>
        </p:nvSpPr>
        <p:spPr>
          <a:xfrm>
            <a:off x="7330441" y="1423670"/>
            <a:ext cx="4118220" cy="15154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Did they write it, help to put the project together?</a:t>
            </a:r>
          </a:p>
        </p:txBody>
      </p:sp>
      <p:sp>
        <p:nvSpPr>
          <p:cNvPr id="11" name="Rectangle 10">
            <a:extLst>
              <a:ext uri="{FF2B5EF4-FFF2-40B4-BE49-F238E27FC236}">
                <a16:creationId xmlns:a16="http://schemas.microsoft.com/office/drawing/2014/main" id="{E7185198-6601-47F3-9F45-82AE5422E1D9}"/>
              </a:ext>
            </a:extLst>
          </p:cNvPr>
          <p:cNvSpPr/>
          <p:nvPr/>
        </p:nvSpPr>
        <p:spPr>
          <a:xfrm>
            <a:off x="634482" y="4744720"/>
            <a:ext cx="5225296" cy="137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 </a:t>
            </a:r>
            <a:r>
              <a:rPr lang="en-US" sz="2400" dirty="0"/>
              <a:t>Projects can be for a small number of vulnerable people or a bigger group.</a:t>
            </a:r>
          </a:p>
          <a:p>
            <a:endParaRPr lang="en-US" dirty="0"/>
          </a:p>
        </p:txBody>
      </p:sp>
      <p:cxnSp>
        <p:nvCxnSpPr>
          <p:cNvPr id="16" name="Straight Arrow Connector 15">
            <a:extLst>
              <a:ext uri="{FF2B5EF4-FFF2-40B4-BE49-F238E27FC236}">
                <a16:creationId xmlns:a16="http://schemas.microsoft.com/office/drawing/2014/main" id="{7B1134A8-B170-4350-9D9B-204FA4E9F650}"/>
              </a:ext>
            </a:extLst>
          </p:cNvPr>
          <p:cNvCxnSpPr>
            <a:cxnSpLocks/>
          </p:cNvCxnSpPr>
          <p:nvPr/>
        </p:nvCxnSpPr>
        <p:spPr>
          <a:xfrm>
            <a:off x="5951220" y="2113277"/>
            <a:ext cx="128778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75C4D17A-F714-4315-A8D7-E0E5E508FD8B}"/>
              </a:ext>
            </a:extLst>
          </p:cNvPr>
          <p:cNvSpPr/>
          <p:nvPr/>
        </p:nvSpPr>
        <p:spPr>
          <a:xfrm>
            <a:off x="7330442" y="4701691"/>
            <a:ext cx="4118217" cy="1379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The important thing is to evidence the difference it will make to beneficiaries</a:t>
            </a:r>
            <a:endParaRPr lang="en-GB" sz="2400" dirty="0">
              <a:solidFill>
                <a:schemeClr val="tx1"/>
              </a:solidFill>
            </a:endParaRPr>
          </a:p>
        </p:txBody>
      </p:sp>
      <p:pic>
        <p:nvPicPr>
          <p:cNvPr id="21" name="Picture 2" descr="G:\Przemyslaw\Design guidelines\SA Logo\PNG\SADC_Primary_CMYK.png">
            <a:extLst>
              <a:ext uri="{FF2B5EF4-FFF2-40B4-BE49-F238E27FC236}">
                <a16:creationId xmlns:a16="http://schemas.microsoft.com/office/drawing/2014/main" id="{B5F1B56A-3903-42E3-93BA-942B16C3D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257440"/>
            <a:ext cx="2218397" cy="6480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A360627-E304-4868-B121-D54D13A3A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21" y="237470"/>
            <a:ext cx="1674339" cy="879028"/>
          </a:xfrm>
          <a:prstGeom prst="rect">
            <a:avLst/>
          </a:prstGeom>
        </p:spPr>
      </p:pic>
      <p:cxnSp>
        <p:nvCxnSpPr>
          <p:cNvPr id="27" name="Straight Arrow Connector 26">
            <a:extLst>
              <a:ext uri="{FF2B5EF4-FFF2-40B4-BE49-F238E27FC236}">
                <a16:creationId xmlns:a16="http://schemas.microsoft.com/office/drawing/2014/main" id="{3E77B0AE-4A8A-4B05-AA07-1ED88FE90A73}"/>
              </a:ext>
            </a:extLst>
          </p:cNvPr>
          <p:cNvCxnSpPr>
            <a:cxnSpLocks/>
          </p:cNvCxnSpPr>
          <p:nvPr/>
        </p:nvCxnSpPr>
        <p:spPr>
          <a:xfrm>
            <a:off x="5951220" y="3813810"/>
            <a:ext cx="128778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6A30DBD5-3607-4F7E-BF8F-EEFE035F4F85}"/>
              </a:ext>
            </a:extLst>
          </p:cNvPr>
          <p:cNvCxnSpPr>
            <a:cxnSpLocks/>
          </p:cNvCxnSpPr>
          <p:nvPr/>
        </p:nvCxnSpPr>
        <p:spPr>
          <a:xfrm>
            <a:off x="5951220" y="5423845"/>
            <a:ext cx="128778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47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1"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2216</Words>
  <Application>Microsoft Office PowerPoint</Application>
  <PresentationFormat>Widescreen</PresentationFormat>
  <Paragraphs>266</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Times New Roman</vt:lpstr>
      <vt:lpstr>Wingdings</vt:lpstr>
      <vt:lpstr>Office Theme</vt:lpstr>
      <vt:lpstr>  COMMUNITY PROJECT FUND 2023/24  INFORMATION EVENT </vt:lpstr>
      <vt:lpstr>Welcome from  St Albans City &amp; District Council  and  Communities 1st </vt:lpstr>
      <vt:lpstr>Who can and can’t apply?</vt:lpstr>
      <vt:lpstr>General Funding Criteria  Applications will be assessed against the criteria outlined below </vt:lpstr>
      <vt:lpstr>Key Information</vt:lpstr>
      <vt:lpstr>What can be funded/what is it for?</vt:lpstr>
      <vt:lpstr>Previous recipients of SADC Grants </vt:lpstr>
      <vt:lpstr>Herts Musical Memories  </vt:lpstr>
      <vt:lpstr>Key points</vt:lpstr>
      <vt:lpstr>The application form-  Key Questions</vt:lpstr>
      <vt:lpstr>Q 9b- Service user involvement  in writing application</vt:lpstr>
      <vt:lpstr>PowerPoint Presentation</vt:lpstr>
      <vt:lpstr>Q12 Local decision making </vt:lpstr>
      <vt:lpstr>Question 13-  Impact (Changes) </vt:lpstr>
      <vt:lpstr>Question 18– Safeguarding </vt:lpstr>
      <vt:lpstr>Question 17 – Equality and Inclusion </vt:lpstr>
      <vt:lpstr>Your budget </vt:lpstr>
      <vt:lpstr>PowerPoint Presentation</vt:lpstr>
      <vt:lpstr>Getting help </vt:lpstr>
      <vt:lpstr>Getting help </vt:lpstr>
      <vt:lpstr>Summary </vt:lpstr>
      <vt:lpstr>Timetable </vt:lpstr>
      <vt:lpstr>Thank you for attending!  Any questions?   Closing date for Community Project Fund  applications   Midnight Thursday 20 July 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PROJECT FUND 2021/22  INFORMATION EVENT</dc:title>
  <dc:creator>Peggy Sharp</dc:creator>
  <cp:lastModifiedBy>Nicola Ward</cp:lastModifiedBy>
  <cp:revision>137</cp:revision>
  <dcterms:created xsi:type="dcterms:W3CDTF">2021-05-14T14:48:36Z</dcterms:created>
  <dcterms:modified xsi:type="dcterms:W3CDTF">2023-07-10T14:08:45Z</dcterms:modified>
</cp:coreProperties>
</file>