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6" r:id="rId2"/>
    <p:sldId id="257" r:id="rId3"/>
    <p:sldId id="259" r:id="rId4"/>
    <p:sldId id="260" r:id="rId5"/>
    <p:sldId id="261" r:id="rId6"/>
    <p:sldId id="262" r:id="rId7"/>
    <p:sldId id="280"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Speare" initials="BS" lastIdx="27" clrIdx="0">
    <p:extLst>
      <p:ext uri="{19B8F6BF-5375-455C-9EA6-DF929625EA0E}">
        <p15:presenceInfo xmlns:p15="http://schemas.microsoft.com/office/powerpoint/2012/main" userId="d466e257694bf0b0" providerId="Windows Live"/>
      </p:ext>
    </p:extLst>
  </p:cmAuthor>
  <p:cmAuthor id="2" name="Ben Williams" initials="BW" lastIdx="22" clrIdx="1">
    <p:extLst>
      <p:ext uri="{19B8F6BF-5375-455C-9EA6-DF929625EA0E}">
        <p15:presenceInfo xmlns:p15="http://schemas.microsoft.com/office/powerpoint/2012/main" userId="Ben Willia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2582"/>
    <a:srgbClr val="96C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114" d="100"/>
          <a:sy n="114" d="100"/>
        </p:scale>
        <p:origin x="480" y="-61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6B4B0-C288-40F7-82F5-33D41EE512B7}" type="datetimeFigureOut">
              <a:rPr lang="en-GB" smtClean="0"/>
              <a:t>28/02/2022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522552-9B62-48B8-A82F-2907EDBA4DAD}" type="slidenum">
              <a:rPr lang="en-GB" smtClean="0"/>
              <a:t>‹#›</a:t>
            </a:fld>
            <a:endParaRPr lang="en-GB"/>
          </a:p>
        </p:txBody>
      </p:sp>
    </p:spTree>
    <p:extLst>
      <p:ext uri="{BB962C8B-B14F-4D97-AF65-F5344CB8AC3E}">
        <p14:creationId xmlns:p14="http://schemas.microsoft.com/office/powerpoint/2010/main" val="1487577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0518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FA0054-DBCC-47E0-BBCA-4EED7C863A0F}" type="datetimeFigureOut">
              <a:rPr lang="en-GB" smtClean="0"/>
              <a:t>28/02/2022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3AA18E-C025-4781-864F-68545EAD4DDD}" type="slidenum">
              <a:rPr lang="en-GB" smtClean="0"/>
              <a:t>‹#›</a:t>
            </a:fld>
            <a:endParaRPr lang="en-GB"/>
          </a:p>
        </p:txBody>
      </p:sp>
    </p:spTree>
    <p:extLst>
      <p:ext uri="{BB962C8B-B14F-4D97-AF65-F5344CB8AC3E}">
        <p14:creationId xmlns:p14="http://schemas.microsoft.com/office/powerpoint/2010/main" val="383428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FA0054-DBCC-47E0-BBCA-4EED7C863A0F}" type="datetimeFigureOut">
              <a:rPr lang="en-GB" smtClean="0"/>
              <a:t>28/02/2022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3AA18E-C025-4781-864F-68545EAD4DDD}" type="slidenum">
              <a:rPr lang="en-GB" smtClean="0"/>
              <a:t>‹#›</a:t>
            </a:fld>
            <a:endParaRPr lang="en-GB"/>
          </a:p>
        </p:txBody>
      </p:sp>
    </p:spTree>
    <p:extLst>
      <p:ext uri="{BB962C8B-B14F-4D97-AF65-F5344CB8AC3E}">
        <p14:creationId xmlns:p14="http://schemas.microsoft.com/office/powerpoint/2010/main" val="976070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FA0054-DBCC-47E0-BBCA-4EED7C863A0F}" type="datetimeFigureOut">
              <a:rPr lang="en-GB" smtClean="0"/>
              <a:t>28/02/2022</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7" name="TextBox 6"/>
          <p:cNvSpPr txBox="1"/>
          <p:nvPr userDrawn="1"/>
        </p:nvSpPr>
        <p:spPr>
          <a:xfrm>
            <a:off x="8267700" y="6352143"/>
            <a:ext cx="3444148" cy="369332"/>
          </a:xfrm>
          <a:prstGeom prst="rect">
            <a:avLst/>
          </a:prstGeom>
          <a:noFill/>
        </p:spPr>
        <p:txBody>
          <a:bodyPr wrap="none" rtlCol="0">
            <a:spAutoFit/>
          </a:bodyPr>
          <a:lstStyle/>
          <a:p>
            <a:r>
              <a:rPr lang="en-GB" dirty="0">
                <a:solidFill>
                  <a:schemeClr val="bg1"/>
                </a:solidFill>
              </a:rPr>
              <a:t>www.lottery.co.uk | 01234 567891</a:t>
            </a:r>
          </a:p>
        </p:txBody>
      </p:sp>
    </p:spTree>
    <p:extLst>
      <p:ext uri="{BB962C8B-B14F-4D97-AF65-F5344CB8AC3E}">
        <p14:creationId xmlns:p14="http://schemas.microsoft.com/office/powerpoint/2010/main" val="3606471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FA0054-DBCC-47E0-BBCA-4EED7C863A0F}" type="datetimeFigureOut">
              <a:rPr lang="en-GB" smtClean="0"/>
              <a:t>28/02/2022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645229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FA0054-DBCC-47E0-BBCA-4EED7C863A0F}" type="datetimeFigureOut">
              <a:rPr lang="en-GB" smtClean="0"/>
              <a:t>28/02/2022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3AA18E-C025-4781-864F-68545EAD4DDD}" type="slidenum">
              <a:rPr lang="en-GB" smtClean="0"/>
              <a:t>‹#›</a:t>
            </a:fld>
            <a:endParaRPr lang="en-GB"/>
          </a:p>
        </p:txBody>
      </p:sp>
    </p:spTree>
    <p:extLst>
      <p:ext uri="{BB962C8B-B14F-4D97-AF65-F5344CB8AC3E}">
        <p14:creationId xmlns:p14="http://schemas.microsoft.com/office/powerpoint/2010/main" val="3026458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FA0054-DBCC-47E0-BBCA-4EED7C863A0F}" type="datetimeFigureOut">
              <a:rPr lang="en-GB" smtClean="0"/>
              <a:t>28/02/2022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3AA18E-C025-4781-864F-68545EAD4DDD}" type="slidenum">
              <a:rPr lang="en-GB" smtClean="0"/>
              <a:t>‹#›</a:t>
            </a:fld>
            <a:endParaRPr lang="en-GB"/>
          </a:p>
        </p:txBody>
      </p:sp>
    </p:spTree>
    <p:extLst>
      <p:ext uri="{BB962C8B-B14F-4D97-AF65-F5344CB8AC3E}">
        <p14:creationId xmlns:p14="http://schemas.microsoft.com/office/powerpoint/2010/main" val="809633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FA0054-DBCC-47E0-BBCA-4EED7C863A0F}" type="datetimeFigureOut">
              <a:rPr lang="en-GB" smtClean="0"/>
              <a:t>28/02/2022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3AA18E-C025-4781-864F-68545EAD4DDD}" type="slidenum">
              <a:rPr lang="en-GB" smtClean="0"/>
              <a:t>‹#›</a:t>
            </a:fld>
            <a:endParaRPr lang="en-GB"/>
          </a:p>
        </p:txBody>
      </p:sp>
    </p:spTree>
    <p:extLst>
      <p:ext uri="{BB962C8B-B14F-4D97-AF65-F5344CB8AC3E}">
        <p14:creationId xmlns:p14="http://schemas.microsoft.com/office/powerpoint/2010/main" val="2141991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A0054-DBCC-47E0-BBCA-4EED7C863A0F}" type="datetimeFigureOut">
              <a:rPr lang="en-GB" smtClean="0"/>
              <a:t>28/02/2022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3AA18E-C025-4781-864F-68545EAD4DDD}" type="slidenum">
              <a:rPr lang="en-GB" smtClean="0"/>
              <a:t>‹#›</a:t>
            </a:fld>
            <a:endParaRPr lang="en-GB"/>
          </a:p>
        </p:txBody>
      </p:sp>
    </p:spTree>
    <p:extLst>
      <p:ext uri="{BB962C8B-B14F-4D97-AF65-F5344CB8AC3E}">
        <p14:creationId xmlns:p14="http://schemas.microsoft.com/office/powerpoint/2010/main" val="4196540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FA0054-DBCC-47E0-BBCA-4EED7C863A0F}" type="datetimeFigureOut">
              <a:rPr lang="en-GB" smtClean="0"/>
              <a:t>28/02/2022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3AA18E-C025-4781-864F-68545EAD4DDD}" type="slidenum">
              <a:rPr lang="en-GB" smtClean="0"/>
              <a:t>‹#›</a:t>
            </a:fld>
            <a:endParaRPr lang="en-GB"/>
          </a:p>
        </p:txBody>
      </p:sp>
    </p:spTree>
    <p:extLst>
      <p:ext uri="{BB962C8B-B14F-4D97-AF65-F5344CB8AC3E}">
        <p14:creationId xmlns:p14="http://schemas.microsoft.com/office/powerpoint/2010/main" val="2860091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FA0054-DBCC-47E0-BBCA-4EED7C863A0F}" type="datetimeFigureOut">
              <a:rPr lang="en-GB" smtClean="0"/>
              <a:t>28/02/2022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3AA18E-C025-4781-864F-68545EAD4DDD}" type="slidenum">
              <a:rPr lang="en-GB" smtClean="0"/>
              <a:t>‹#›</a:t>
            </a:fld>
            <a:endParaRPr lang="en-GB"/>
          </a:p>
        </p:txBody>
      </p:sp>
    </p:spTree>
    <p:extLst>
      <p:ext uri="{BB962C8B-B14F-4D97-AF65-F5344CB8AC3E}">
        <p14:creationId xmlns:p14="http://schemas.microsoft.com/office/powerpoint/2010/main" val="416870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A0054-DBCC-47E0-BBCA-4EED7C863A0F}" type="datetimeFigureOut">
              <a:rPr lang="en-GB" smtClean="0"/>
              <a:t>28/02/2022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
        <p:nvSpPr>
          <p:cNvPr id="7" name="TextBox 6"/>
          <p:cNvSpPr txBox="1"/>
          <p:nvPr userDrawn="1"/>
        </p:nvSpPr>
        <p:spPr>
          <a:xfrm>
            <a:off x="8267700" y="6352143"/>
            <a:ext cx="3444148" cy="369332"/>
          </a:xfrm>
          <a:prstGeom prst="rect">
            <a:avLst/>
          </a:prstGeom>
          <a:noFill/>
        </p:spPr>
        <p:txBody>
          <a:bodyPr wrap="none" rtlCol="0">
            <a:spAutoFit/>
          </a:bodyPr>
          <a:lstStyle/>
          <a:p>
            <a:r>
              <a:rPr lang="en-GB" dirty="0">
                <a:solidFill>
                  <a:schemeClr val="bg1"/>
                </a:solidFill>
              </a:rPr>
              <a:t>www.lottery.co.uk | 01234 567891</a:t>
            </a:r>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flipH="1">
            <a:off x="3" y="3286217"/>
            <a:ext cx="12191992" cy="4956037"/>
          </a:xfrm>
          <a:prstGeom prst="rect">
            <a:avLst/>
          </a:prstGeom>
        </p:spPr>
      </p:pic>
      <p:sp>
        <p:nvSpPr>
          <p:cNvPr id="10" name="TextBox 9"/>
          <p:cNvSpPr txBox="1"/>
          <p:nvPr userDrawn="1"/>
        </p:nvSpPr>
        <p:spPr>
          <a:xfrm>
            <a:off x="7084286" y="6594903"/>
            <a:ext cx="4916346" cy="369332"/>
          </a:xfrm>
          <a:prstGeom prst="rect">
            <a:avLst/>
          </a:prstGeom>
          <a:noFill/>
        </p:spPr>
        <p:txBody>
          <a:bodyPr wrap="none" rtlCol="0">
            <a:spAutoFit/>
          </a:bodyPr>
          <a:lstStyle/>
          <a:p>
            <a:r>
              <a:rPr lang="en-GB" dirty="0">
                <a:solidFill>
                  <a:schemeClr val="bg1"/>
                </a:solidFill>
              </a:rPr>
              <a:t>www.StAlbansDistrictLottery.co.uk| 01727 304020</a:t>
            </a:r>
          </a:p>
        </p:txBody>
      </p:sp>
      <p:pic>
        <p:nvPicPr>
          <p:cNvPr id="11" name="Picture 10" descr="Diagram&#10;&#10;Description automatically generated with low confidence">
            <a:extLst>
              <a:ext uri="{FF2B5EF4-FFF2-40B4-BE49-F238E27FC236}">
                <a16:creationId xmlns:a16="http://schemas.microsoft.com/office/drawing/2014/main" id="{24181E0F-989D-4567-B096-893B5BE1F39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76820" y="181606"/>
            <a:ext cx="870056" cy="746929"/>
          </a:xfrm>
          <a:prstGeom prst="rect">
            <a:avLst/>
          </a:prstGeom>
        </p:spPr>
      </p:pic>
    </p:spTree>
    <p:extLst>
      <p:ext uri="{BB962C8B-B14F-4D97-AF65-F5344CB8AC3E}">
        <p14:creationId xmlns:p14="http://schemas.microsoft.com/office/powerpoint/2010/main" val="2904107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653"/>
            <a:ext cx="12192000" cy="522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4" y="2118623"/>
            <a:ext cx="12191992" cy="4956037"/>
          </a:xfrm>
          <a:prstGeom prst="rect">
            <a:avLst/>
          </a:prstGeom>
        </p:spPr>
      </p:pic>
      <p:grpSp>
        <p:nvGrpSpPr>
          <p:cNvPr id="15" name="Group 14"/>
          <p:cNvGrpSpPr/>
          <p:nvPr/>
        </p:nvGrpSpPr>
        <p:grpSpPr>
          <a:xfrm>
            <a:off x="8149891" y="4782689"/>
            <a:ext cx="4243388" cy="2141928"/>
            <a:chOff x="7490862" y="2405801"/>
            <a:chExt cx="4243388" cy="2141928"/>
          </a:xfrm>
        </p:grpSpPr>
        <p:sp>
          <p:nvSpPr>
            <p:cNvPr id="16" name="TextBox 15"/>
            <p:cNvSpPr txBox="1"/>
            <p:nvPr/>
          </p:nvSpPr>
          <p:spPr>
            <a:xfrm>
              <a:off x="7490862" y="3593622"/>
              <a:ext cx="4243388" cy="954107"/>
            </a:xfrm>
            <a:prstGeom prst="rect">
              <a:avLst/>
            </a:prstGeom>
            <a:noFill/>
          </p:spPr>
          <p:txBody>
            <a:bodyPr wrap="square" rtlCol="0">
              <a:spAutoFit/>
            </a:bodyPr>
            <a:lstStyle/>
            <a:p>
              <a:r>
                <a:rPr lang="en-US" sz="2800" b="1" dirty="0">
                  <a:solidFill>
                    <a:schemeClr val="bg1"/>
                  </a:solidFill>
                  <a:latin typeface="Arial" charset="0"/>
                  <a:ea typeface="Arial" charset="0"/>
                  <a:cs typeface="Arial" charset="0"/>
                </a:rPr>
                <a:t>The Good Causes of </a:t>
              </a:r>
            </a:p>
            <a:p>
              <a:r>
                <a:rPr lang="en-US" sz="2800" b="1" dirty="0">
                  <a:solidFill>
                    <a:schemeClr val="bg1"/>
                  </a:solidFill>
                  <a:latin typeface="Arial" charset="0"/>
                  <a:ea typeface="Arial" charset="0"/>
                  <a:cs typeface="Arial" charset="0"/>
                </a:rPr>
                <a:t>St Albans District</a:t>
              </a:r>
            </a:p>
          </p:txBody>
        </p:sp>
        <p:sp>
          <p:nvSpPr>
            <p:cNvPr id="17" name="TextBox 16"/>
            <p:cNvSpPr txBox="1"/>
            <p:nvPr/>
          </p:nvSpPr>
          <p:spPr>
            <a:xfrm>
              <a:off x="7490862" y="3311745"/>
              <a:ext cx="1848531" cy="369332"/>
            </a:xfrm>
            <a:prstGeom prst="rect">
              <a:avLst/>
            </a:prstGeom>
            <a:noFill/>
          </p:spPr>
          <p:txBody>
            <a:bodyPr wrap="square" rtlCol="0">
              <a:spAutoFit/>
            </a:bodyPr>
            <a:lstStyle/>
            <a:p>
              <a:r>
                <a:rPr lang="en-US" b="1" dirty="0">
                  <a:solidFill>
                    <a:schemeClr val="bg1"/>
                  </a:solidFill>
                  <a:latin typeface="Arial" charset="0"/>
                  <a:ea typeface="Arial" charset="0"/>
                  <a:cs typeface="Arial" charset="0"/>
                </a:rPr>
                <a:t>Presented to</a:t>
              </a:r>
            </a:p>
          </p:txBody>
        </p:sp>
        <p:sp>
          <p:nvSpPr>
            <p:cNvPr id="18" name="TextBox 17"/>
            <p:cNvSpPr txBox="1"/>
            <p:nvPr/>
          </p:nvSpPr>
          <p:spPr>
            <a:xfrm>
              <a:off x="7490862" y="2405801"/>
              <a:ext cx="1848531" cy="369332"/>
            </a:xfrm>
            <a:prstGeom prst="rect">
              <a:avLst/>
            </a:prstGeom>
            <a:noFill/>
          </p:spPr>
          <p:txBody>
            <a:bodyPr wrap="square" rtlCol="0">
              <a:spAutoFit/>
            </a:bodyPr>
            <a:lstStyle/>
            <a:p>
              <a:r>
                <a:rPr lang="en-US" b="1" dirty="0">
                  <a:solidFill>
                    <a:schemeClr val="bg1"/>
                  </a:solidFill>
                  <a:latin typeface="Arial" charset="0"/>
                  <a:ea typeface="Arial" charset="0"/>
                  <a:cs typeface="Arial" charset="0"/>
                </a:rPr>
                <a:t>Presented</a:t>
              </a:r>
              <a:r>
                <a:rPr lang="en-US" b="1" dirty="0">
                  <a:solidFill>
                    <a:schemeClr val="bg1"/>
                  </a:solidFill>
                  <a:latin typeface="Hero New" charset="0"/>
                  <a:ea typeface="Hero New" charset="0"/>
                  <a:cs typeface="Hero New" charset="0"/>
                </a:rPr>
                <a:t> by</a:t>
              </a:r>
            </a:p>
          </p:txBody>
        </p:sp>
        <p:sp>
          <p:nvSpPr>
            <p:cNvPr id="19" name="TextBox 18"/>
            <p:cNvSpPr txBox="1"/>
            <p:nvPr/>
          </p:nvSpPr>
          <p:spPr>
            <a:xfrm>
              <a:off x="7490862" y="2721835"/>
              <a:ext cx="4243388" cy="523220"/>
            </a:xfrm>
            <a:prstGeom prst="rect">
              <a:avLst/>
            </a:prstGeom>
            <a:noFill/>
          </p:spPr>
          <p:txBody>
            <a:bodyPr wrap="square" rtlCol="0">
              <a:spAutoFit/>
            </a:bodyPr>
            <a:lstStyle/>
            <a:p>
              <a:r>
                <a:rPr lang="en-US" sz="2800" b="1" dirty="0">
                  <a:solidFill>
                    <a:schemeClr val="bg1"/>
                  </a:solidFill>
                  <a:latin typeface="Arial" charset="0"/>
                  <a:ea typeface="Arial" charset="0"/>
                  <a:cs typeface="Arial" charset="0"/>
                </a:rPr>
                <a:t>Phil Wright</a:t>
              </a:r>
            </a:p>
          </p:txBody>
        </p:sp>
      </p:grpSp>
      <p:pic>
        <p:nvPicPr>
          <p:cNvPr id="20" name="Picture 19"/>
          <p:cNvPicPr>
            <a:picLocks noChangeAspect="1"/>
          </p:cNvPicPr>
          <p:nvPr/>
        </p:nvPicPr>
        <p:blipFill>
          <a:blip r:embed="rId3"/>
          <a:stretch>
            <a:fillRect/>
          </a:stretch>
        </p:blipFill>
        <p:spPr>
          <a:xfrm rot="609404">
            <a:off x="9382006" y="895125"/>
            <a:ext cx="1408298" cy="1554615"/>
          </a:xfrm>
          <a:prstGeom prst="rect">
            <a:avLst/>
          </a:prstGeom>
        </p:spPr>
      </p:pic>
      <p:pic>
        <p:nvPicPr>
          <p:cNvPr id="21" name="Picture 20"/>
          <p:cNvPicPr>
            <a:picLocks noChangeAspect="1"/>
          </p:cNvPicPr>
          <p:nvPr/>
        </p:nvPicPr>
        <p:blipFill>
          <a:blip r:embed="rId4"/>
          <a:stretch>
            <a:fillRect/>
          </a:stretch>
        </p:blipFill>
        <p:spPr>
          <a:xfrm>
            <a:off x="10129904" y="-191195"/>
            <a:ext cx="1146484" cy="1146484"/>
          </a:xfrm>
          <a:prstGeom prst="rect">
            <a:avLst/>
          </a:prstGeom>
        </p:spPr>
      </p:pic>
      <p:pic>
        <p:nvPicPr>
          <p:cNvPr id="5" name="Picture 4" descr="Diagram&#10;&#10;Description automatically generated with low confidence">
            <a:extLst>
              <a:ext uri="{FF2B5EF4-FFF2-40B4-BE49-F238E27FC236}">
                <a16:creationId xmlns:a16="http://schemas.microsoft.com/office/drawing/2014/main" id="{1DB6AF87-E252-480B-A263-DBD6DAE4C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4467" y="783135"/>
            <a:ext cx="4225424" cy="3627458"/>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304" y="5573927"/>
            <a:ext cx="3952644" cy="1297883"/>
          </a:xfrm>
          <a:prstGeom prst="rect">
            <a:avLst/>
          </a:prstGeom>
        </p:spPr>
      </p:pic>
    </p:spTree>
    <p:extLst>
      <p:ext uri="{BB962C8B-B14F-4D97-AF65-F5344CB8AC3E}">
        <p14:creationId xmlns:p14="http://schemas.microsoft.com/office/powerpoint/2010/main" val="1962350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48662" y="74660"/>
            <a:ext cx="10794098" cy="6019517"/>
            <a:chOff x="461321" y="153682"/>
            <a:chExt cx="10794098" cy="6019517"/>
          </a:xfrm>
        </p:grpSpPr>
        <p:sp>
          <p:nvSpPr>
            <p:cNvPr id="7" name="Rounded Rectangle 6"/>
            <p:cNvSpPr/>
            <p:nvPr/>
          </p:nvSpPr>
          <p:spPr>
            <a:xfrm>
              <a:off x="537521" y="1385226"/>
              <a:ext cx="1908058" cy="752677"/>
            </a:xfrm>
            <a:prstGeom prst="roundRect">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p:cNvCxnSpPr/>
            <p:nvPr/>
          </p:nvCxnSpPr>
          <p:spPr>
            <a:xfrm>
              <a:off x="2062436" y="2003612"/>
              <a:ext cx="1653988" cy="0"/>
            </a:xfrm>
            <a:prstGeom prst="line">
              <a:avLst/>
            </a:prstGeom>
            <a:noFill/>
            <a:ln w="28575" cap="flat" cmpd="sng" algn="ctr">
              <a:solidFill>
                <a:srgbClr val="00A9C5"/>
              </a:solidFill>
              <a:prstDash val="solid"/>
              <a:miter lim="800000"/>
              <a:headEnd type="oval" w="med" len="med"/>
              <a:tailEnd type="oval" w="med" len="med"/>
            </a:ln>
            <a:effectLst/>
          </p:spPr>
        </p:cxnSp>
        <p:sp>
          <p:nvSpPr>
            <p:cNvPr id="9" name="Text Placeholder 33"/>
            <p:cNvSpPr txBox="1">
              <a:spLocks/>
            </p:cNvSpPr>
            <p:nvPr/>
          </p:nvSpPr>
          <p:spPr>
            <a:xfrm>
              <a:off x="537521" y="1482721"/>
              <a:ext cx="1908058" cy="52089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prstClr val="white"/>
                  </a:solidFill>
                  <a:effectLst/>
                  <a:uLnTx/>
                  <a:uFillTx/>
                  <a:latin typeface="Arial" charset="0"/>
                  <a:ea typeface="Arial" charset="0"/>
                  <a:cs typeface="Arial" charset="0"/>
                </a:rPr>
                <a:t>Motivating Headline</a:t>
              </a:r>
            </a:p>
          </p:txBody>
        </p:sp>
        <p:cxnSp>
          <p:nvCxnSpPr>
            <p:cNvPr id="10" name="Straight Connector 9"/>
            <p:cNvCxnSpPr/>
            <p:nvPr/>
          </p:nvCxnSpPr>
          <p:spPr>
            <a:xfrm>
              <a:off x="2062436" y="4338358"/>
              <a:ext cx="1653988" cy="0"/>
            </a:xfrm>
            <a:prstGeom prst="line">
              <a:avLst/>
            </a:prstGeom>
            <a:noFill/>
            <a:ln w="28575" cap="flat" cmpd="sng" algn="ctr">
              <a:solidFill>
                <a:srgbClr val="00A9C5"/>
              </a:solidFill>
              <a:prstDash val="solid"/>
              <a:miter lim="800000"/>
              <a:headEnd type="oval" w="med" len="med"/>
              <a:tailEnd type="oval" w="med" len="med"/>
            </a:ln>
            <a:effectLst/>
          </p:spPr>
        </p:cxnSp>
        <p:sp>
          <p:nvSpPr>
            <p:cNvPr id="12" name="Rounded Rectangle 11"/>
            <p:cNvSpPr/>
            <p:nvPr/>
          </p:nvSpPr>
          <p:spPr>
            <a:xfrm>
              <a:off x="537521" y="3683727"/>
              <a:ext cx="1908058" cy="752677"/>
            </a:xfrm>
            <a:prstGeom prst="roundRect">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 Placeholder 33"/>
            <p:cNvSpPr txBox="1">
              <a:spLocks/>
            </p:cNvSpPr>
            <p:nvPr/>
          </p:nvSpPr>
          <p:spPr>
            <a:xfrm>
              <a:off x="537521" y="3781222"/>
              <a:ext cx="1908058" cy="52089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prstClr val="white"/>
                  </a:solidFill>
                  <a:effectLst/>
                  <a:uLnTx/>
                  <a:uFillTx/>
                  <a:latin typeface="Arial" charset="0"/>
                  <a:ea typeface="Arial" charset="0"/>
                  <a:cs typeface="Arial" charset="0"/>
                </a:rPr>
                <a:t>Explanation of how it works</a:t>
              </a:r>
            </a:p>
          </p:txBody>
        </p:sp>
        <p:cxnSp>
          <p:nvCxnSpPr>
            <p:cNvPr id="14" name="Straight Connector 13"/>
            <p:cNvCxnSpPr/>
            <p:nvPr/>
          </p:nvCxnSpPr>
          <p:spPr>
            <a:xfrm>
              <a:off x="2130029" y="5933515"/>
              <a:ext cx="1653988" cy="0"/>
            </a:xfrm>
            <a:prstGeom prst="line">
              <a:avLst/>
            </a:prstGeom>
            <a:noFill/>
            <a:ln w="28575" cap="flat" cmpd="sng" algn="ctr">
              <a:solidFill>
                <a:srgbClr val="00A9C5"/>
              </a:solidFill>
              <a:prstDash val="solid"/>
              <a:miter lim="800000"/>
              <a:headEnd type="oval" w="med" len="med"/>
              <a:tailEnd type="oval" w="med" len="med"/>
            </a:ln>
            <a:effectLst/>
          </p:spPr>
        </p:cxnSp>
        <p:sp>
          <p:nvSpPr>
            <p:cNvPr id="15" name="Rounded Rectangle 14"/>
            <p:cNvSpPr/>
            <p:nvPr/>
          </p:nvSpPr>
          <p:spPr>
            <a:xfrm>
              <a:off x="461321" y="5420522"/>
              <a:ext cx="1908058" cy="752677"/>
            </a:xfrm>
            <a:prstGeom prst="roundRect">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 Placeholder 33"/>
            <p:cNvSpPr txBox="1">
              <a:spLocks/>
            </p:cNvSpPr>
            <p:nvPr/>
          </p:nvSpPr>
          <p:spPr>
            <a:xfrm>
              <a:off x="461321" y="5518017"/>
              <a:ext cx="1908058" cy="52089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prstClr val="white"/>
                  </a:solidFill>
                  <a:effectLst/>
                  <a:uLnTx/>
                  <a:uFillTx/>
                  <a:latin typeface="Arial" charset="0"/>
                  <a:ea typeface="Arial" charset="0"/>
                  <a:cs typeface="Arial" charset="0"/>
                </a:rPr>
                <a:t>Easy Search Term</a:t>
              </a:r>
            </a:p>
          </p:txBody>
        </p:sp>
        <p:sp>
          <p:nvSpPr>
            <p:cNvPr id="17" name="Rounded Rectangle 16"/>
            <p:cNvSpPr/>
            <p:nvPr/>
          </p:nvSpPr>
          <p:spPr>
            <a:xfrm>
              <a:off x="5140337" y="153682"/>
              <a:ext cx="1908058" cy="752677"/>
            </a:xfrm>
            <a:prstGeom prst="roundRect">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 Placeholder 33"/>
            <p:cNvSpPr txBox="1">
              <a:spLocks/>
            </p:cNvSpPr>
            <p:nvPr/>
          </p:nvSpPr>
          <p:spPr>
            <a:xfrm>
              <a:off x="5064137" y="386404"/>
              <a:ext cx="1908058" cy="35056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prstClr val="white"/>
                  </a:solidFill>
                  <a:effectLst/>
                  <a:uLnTx/>
                  <a:uFillTx/>
                  <a:latin typeface="Arial" charset="0"/>
                  <a:ea typeface="Arial" charset="0"/>
                  <a:cs typeface="Arial" charset="0"/>
                </a:rPr>
                <a:t>Lottery Logo</a:t>
              </a:r>
            </a:p>
          </p:txBody>
        </p:sp>
        <p:sp>
          <p:nvSpPr>
            <p:cNvPr id="19" name="Rounded Rectangle 18"/>
            <p:cNvSpPr/>
            <p:nvPr/>
          </p:nvSpPr>
          <p:spPr>
            <a:xfrm>
              <a:off x="9347361" y="3231411"/>
              <a:ext cx="1908058" cy="752677"/>
            </a:xfrm>
            <a:prstGeom prst="roundRect">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Text Placeholder 33"/>
            <p:cNvSpPr txBox="1">
              <a:spLocks/>
            </p:cNvSpPr>
            <p:nvPr/>
          </p:nvSpPr>
          <p:spPr>
            <a:xfrm>
              <a:off x="9347361" y="3328906"/>
              <a:ext cx="1908058" cy="52089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prstClr val="white"/>
                  </a:solidFill>
                  <a:effectLst/>
                  <a:uLnTx/>
                  <a:uFillTx/>
                  <a:latin typeface="Arial" charset="0"/>
                  <a:ea typeface="Arial" charset="0"/>
                  <a:cs typeface="Arial" charset="0"/>
                </a:rPr>
                <a:t>Seasonally Relevant</a:t>
              </a:r>
            </a:p>
          </p:txBody>
        </p:sp>
        <p:cxnSp>
          <p:nvCxnSpPr>
            <p:cNvPr id="21" name="Straight Connector 20"/>
            <p:cNvCxnSpPr/>
            <p:nvPr/>
          </p:nvCxnSpPr>
          <p:spPr>
            <a:xfrm>
              <a:off x="7969750" y="1452350"/>
              <a:ext cx="1653988" cy="0"/>
            </a:xfrm>
            <a:prstGeom prst="line">
              <a:avLst/>
            </a:prstGeom>
            <a:noFill/>
            <a:ln w="28575" cap="flat" cmpd="sng" algn="ctr">
              <a:solidFill>
                <a:srgbClr val="00A9C5"/>
              </a:solidFill>
              <a:prstDash val="solid"/>
              <a:miter lim="800000"/>
              <a:headEnd type="oval" w="med" len="med"/>
              <a:tailEnd type="oval" w="med" len="med"/>
            </a:ln>
            <a:effectLst/>
          </p:spPr>
        </p:cxnSp>
        <p:sp>
          <p:nvSpPr>
            <p:cNvPr id="22" name="Rounded Rectangle 21"/>
            <p:cNvSpPr/>
            <p:nvPr/>
          </p:nvSpPr>
          <p:spPr>
            <a:xfrm>
              <a:off x="8595038" y="1071527"/>
              <a:ext cx="1908058" cy="752677"/>
            </a:xfrm>
            <a:prstGeom prst="roundRect">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Text Placeholder 33"/>
            <p:cNvSpPr txBox="1">
              <a:spLocks/>
            </p:cNvSpPr>
            <p:nvPr/>
          </p:nvSpPr>
          <p:spPr>
            <a:xfrm>
              <a:off x="8595038" y="1169022"/>
              <a:ext cx="1908058" cy="52089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prstClr val="white"/>
                  </a:solidFill>
                  <a:effectLst/>
                  <a:uLnTx/>
                  <a:uFillTx/>
                  <a:latin typeface="Arial" charset="0"/>
                  <a:ea typeface="Arial" charset="0"/>
                  <a:cs typeface="Arial" charset="0"/>
                </a:rPr>
                <a:t>Good Cause Logo</a:t>
              </a:r>
            </a:p>
          </p:txBody>
        </p:sp>
        <p:cxnSp>
          <p:nvCxnSpPr>
            <p:cNvPr id="24" name="Straight Connector 23"/>
            <p:cNvCxnSpPr/>
            <p:nvPr/>
          </p:nvCxnSpPr>
          <p:spPr>
            <a:xfrm>
              <a:off x="7895079" y="3627702"/>
              <a:ext cx="1653988" cy="0"/>
            </a:xfrm>
            <a:prstGeom prst="line">
              <a:avLst/>
            </a:prstGeom>
            <a:noFill/>
            <a:ln w="28575" cap="flat" cmpd="sng" algn="ctr">
              <a:solidFill>
                <a:srgbClr val="00A9C5"/>
              </a:solidFill>
              <a:prstDash val="solid"/>
              <a:miter lim="800000"/>
              <a:headEnd type="oval" w="med" len="med"/>
              <a:tailEnd type="oval" w="med" len="med"/>
            </a:ln>
            <a:effectLst/>
          </p:spPr>
        </p:cxnSp>
        <p:cxnSp>
          <p:nvCxnSpPr>
            <p:cNvPr id="25" name="Straight Connector 24"/>
            <p:cNvCxnSpPr/>
            <p:nvPr/>
          </p:nvCxnSpPr>
          <p:spPr>
            <a:xfrm>
              <a:off x="5583409" y="813775"/>
              <a:ext cx="1400" cy="257752"/>
            </a:xfrm>
            <a:prstGeom prst="line">
              <a:avLst/>
            </a:prstGeom>
            <a:noFill/>
            <a:ln w="28575" cap="flat" cmpd="sng" algn="ctr">
              <a:solidFill>
                <a:srgbClr val="00A9C5"/>
              </a:solidFill>
              <a:prstDash val="solid"/>
              <a:miter lim="800000"/>
              <a:headEnd type="oval" w="med" len="med"/>
              <a:tailEnd type="oval" w="med" len="med"/>
            </a:ln>
            <a:effectLst/>
          </p:spPr>
        </p:cxnSp>
      </p:grpSp>
      <p:sp>
        <p:nvSpPr>
          <p:cNvPr id="26" name="Text Placeholder 2"/>
          <p:cNvSpPr txBox="1">
            <a:spLocks/>
          </p:cNvSpPr>
          <p:nvPr/>
        </p:nvSpPr>
        <p:spPr>
          <a:xfrm>
            <a:off x="537521" y="332995"/>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2400" b="1" dirty="0">
                <a:solidFill>
                  <a:srgbClr val="92D050"/>
                </a:solidFill>
                <a:latin typeface="Arial" charset="0"/>
                <a:ea typeface="Arial" charset="0"/>
                <a:cs typeface="Arial" charset="0"/>
              </a:rPr>
              <a:t>Bespoke marketing materials</a:t>
            </a:r>
            <a:endParaRPr lang="id-ID" sz="2400" b="1" dirty="0">
              <a:solidFill>
                <a:srgbClr val="92D050"/>
              </a:solidFill>
              <a:latin typeface="Arial" charset="0"/>
              <a:ea typeface="Arial" charset="0"/>
              <a:cs typeface="Arial" charset="0"/>
            </a:endParaRPr>
          </a:p>
        </p:txBody>
      </p:sp>
      <p:pic>
        <p:nvPicPr>
          <p:cNvPr id="1026" name="Picture 2" descr="https://www.buckinghamshirelottery.co.uk/cause-data/321bd5fa-3b5d-49a7-9e0a-43e369e67b9c/leaflets/6b99a594-f9d2-48cc-946f-34d3666995d8/national-draw-summer-offer-staycation%20-%20image.jpg?updated=637351688442100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8701" y="1085672"/>
            <a:ext cx="3882878" cy="549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468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537521" y="332995"/>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2400" b="1" dirty="0">
                <a:solidFill>
                  <a:srgbClr val="92D050"/>
                </a:solidFill>
                <a:latin typeface="Arial" charset="0"/>
                <a:ea typeface="Arial" charset="0"/>
                <a:cs typeface="Arial" charset="0"/>
              </a:rPr>
              <a:t>Good cause dashboard</a:t>
            </a:r>
            <a:endParaRPr lang="id-ID" sz="2400" b="1" dirty="0">
              <a:solidFill>
                <a:srgbClr val="92D050"/>
              </a:solidFill>
              <a:latin typeface="Arial" charset="0"/>
              <a:ea typeface="Arial" charset="0"/>
              <a:cs typeface="Arial" charset="0"/>
            </a:endParaRPr>
          </a:p>
        </p:txBody>
      </p:sp>
      <p:pic>
        <p:nvPicPr>
          <p:cNvPr id="2" name="How To Use Your Dashboar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7521" y="899515"/>
            <a:ext cx="10277778" cy="5781250"/>
          </a:xfrm>
          <a:prstGeom prst="rect">
            <a:avLst/>
          </a:prstGeom>
        </p:spPr>
      </p:pic>
    </p:spTree>
    <p:extLst>
      <p:ext uri="{BB962C8B-B14F-4D97-AF65-F5344CB8AC3E}">
        <p14:creationId xmlns:p14="http://schemas.microsoft.com/office/powerpoint/2010/main" val="2324192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bldLst>
      <p:bldP spid="5" grpId="0" build="p">
        <p:tmplLst>
          <p:tmpl lvl="1">
            <p:tnLst>
              <p:par>
                <p:cTn presetID="47" presetClass="entr" presetSubtype="0" fill="hold" nodeType="clickEffect" nodePh="1">
                  <p:stCondLst>
                    <p:cond delay="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04457" y="332995"/>
            <a:ext cx="10938303" cy="5848810"/>
            <a:chOff x="504457" y="332995"/>
            <a:chExt cx="10938303" cy="5848810"/>
          </a:xfrm>
        </p:grpSpPr>
        <p:sp>
          <p:nvSpPr>
            <p:cNvPr id="7" name="Text Placeholder 2"/>
            <p:cNvSpPr txBox="1">
              <a:spLocks/>
            </p:cNvSpPr>
            <p:nvPr/>
          </p:nvSpPr>
          <p:spPr>
            <a:xfrm>
              <a:off x="537521" y="332995"/>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Website</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sp>
          <p:nvSpPr>
            <p:cNvPr id="8" name="Oval 7"/>
            <p:cNvSpPr/>
            <p:nvPr/>
          </p:nvSpPr>
          <p:spPr>
            <a:xfrm>
              <a:off x="537521" y="915148"/>
              <a:ext cx="1181888" cy="1181888"/>
            </a:xfrm>
            <a:prstGeom prst="ellipse">
              <a:avLst/>
            </a:prstGeom>
            <a:noFill/>
            <a:ln w="127000" cap="flat" cmpd="sng" algn="ctr">
              <a:solidFill>
                <a:srgbClr val="E6007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752373" y="1197219"/>
              <a:ext cx="768787" cy="681502"/>
              <a:chOff x="3031549" y="1734891"/>
              <a:chExt cx="768787" cy="681502"/>
            </a:xfrm>
          </p:grpSpPr>
          <p:grpSp>
            <p:nvGrpSpPr>
              <p:cNvPr id="21" name="Group 20"/>
              <p:cNvGrpSpPr/>
              <p:nvPr/>
            </p:nvGrpSpPr>
            <p:grpSpPr>
              <a:xfrm>
                <a:off x="3031549" y="1734891"/>
                <a:ext cx="768787" cy="681502"/>
                <a:chOff x="3031549" y="1734891"/>
                <a:chExt cx="768787" cy="681502"/>
              </a:xfrm>
            </p:grpSpPr>
            <p:sp>
              <p:nvSpPr>
                <p:cNvPr id="24" name="Rounded Rectangle 23"/>
                <p:cNvSpPr/>
                <p:nvPr/>
              </p:nvSpPr>
              <p:spPr>
                <a:xfrm>
                  <a:off x="3031549" y="1734891"/>
                  <a:ext cx="768787" cy="528343"/>
                </a:xfrm>
                <a:prstGeom prst="roundRect">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3346540" y="2004865"/>
                  <a:ext cx="138803" cy="338001"/>
                </a:xfrm>
                <a:prstGeom prst="rect">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3266310" y="2342092"/>
                  <a:ext cx="299262" cy="74301"/>
                </a:xfrm>
                <a:prstGeom prst="rect">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p:cNvSpPr/>
              <p:nvPr/>
            </p:nvSpPr>
            <p:spPr>
              <a:xfrm>
                <a:off x="3095877" y="1795210"/>
                <a:ext cx="637059" cy="35782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393083" y="2173865"/>
                <a:ext cx="45719" cy="4571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 name="Text Placeholder 33"/>
            <p:cNvSpPr txBox="1">
              <a:spLocks/>
            </p:cNvSpPr>
            <p:nvPr/>
          </p:nvSpPr>
          <p:spPr>
            <a:xfrm>
              <a:off x="1761029" y="1296905"/>
              <a:ext cx="4676233" cy="55409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133200">
                <a:lnSpc>
                  <a:spcPct val="100000"/>
                </a:lnSpc>
                <a:spcBef>
                  <a:spcPts val="0"/>
                </a:spcBef>
                <a:buNone/>
                <a:defRPr/>
              </a:pPr>
              <a:r>
                <a:rPr lang="en-AU" sz="2000" b="1" dirty="0">
                  <a:solidFill>
                    <a:srgbClr val="E6007E"/>
                  </a:solidFill>
                  <a:latin typeface="Arial" charset="0"/>
                  <a:ea typeface="Arial" charset="0"/>
                  <a:cs typeface="Arial" charset="0"/>
                </a:rPr>
                <a:t>www.StAlbansDistrictLottery.co.uk</a:t>
              </a:r>
              <a:endParaRPr kumimoji="0" lang="en-AU" sz="2000" b="1" i="0" u="none" strike="noStrike" kern="1200" cap="none" spc="0" normalizeH="0" baseline="0" noProof="0" dirty="0">
                <a:ln>
                  <a:noFill/>
                </a:ln>
                <a:solidFill>
                  <a:srgbClr val="E6007E"/>
                </a:solidFill>
                <a:effectLst/>
                <a:uLnTx/>
                <a:uFillTx/>
                <a:latin typeface="Arial" charset="0"/>
                <a:ea typeface="Arial" charset="0"/>
                <a:cs typeface="Arial" charset="0"/>
              </a:endParaRPr>
            </a:p>
          </p:txBody>
        </p:sp>
        <p:sp>
          <p:nvSpPr>
            <p:cNvPr id="12" name="Text Placeholder 32"/>
            <p:cNvSpPr txBox="1">
              <a:spLocks/>
            </p:cNvSpPr>
            <p:nvPr/>
          </p:nvSpPr>
          <p:spPr>
            <a:xfrm>
              <a:off x="504457" y="2267944"/>
              <a:ext cx="4704851" cy="344376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44546A"/>
                  </a:solidFill>
                  <a:effectLst/>
                  <a:uLnTx/>
                  <a:uFillTx/>
                  <a:latin typeface="Arial" charset="0"/>
                  <a:ea typeface="Arial" charset="0"/>
                  <a:cs typeface="Arial" charset="0"/>
                </a:rPr>
                <a:t>• Bespoke website designed in partnership with the council</a:t>
              </a: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44546A"/>
                  </a:solidFill>
                  <a:effectLst/>
                  <a:uLnTx/>
                  <a:uFillTx/>
                  <a:latin typeface="Arial" charset="0"/>
                  <a:ea typeface="Arial" charset="0"/>
                  <a:cs typeface="Arial" charset="0"/>
                </a:rPr>
                <a:t>• Powered by the </a:t>
              </a:r>
              <a:r>
                <a:rPr lang="en-US" sz="1500" dirty="0">
                  <a:solidFill>
                    <a:srgbClr val="44546A"/>
                  </a:solidFill>
                  <a:latin typeface="Arial" charset="0"/>
                  <a:ea typeface="Arial" charset="0"/>
                  <a:cs typeface="Arial" charset="0"/>
                </a:rPr>
                <a:t>Gatherwell</a:t>
              </a:r>
              <a:r>
                <a:rPr kumimoji="0" lang="en-US" sz="1500" b="0" i="0" u="none" strike="noStrike" kern="1200" cap="none" spc="0" normalizeH="0" baseline="0" noProof="0" dirty="0">
                  <a:ln>
                    <a:noFill/>
                  </a:ln>
                  <a:solidFill>
                    <a:srgbClr val="44546A"/>
                  </a:solidFill>
                  <a:effectLst/>
                  <a:uLnTx/>
                  <a:uFillTx/>
                  <a:latin typeface="Arial" charset="0"/>
                  <a:ea typeface="Arial" charset="0"/>
                  <a:cs typeface="Arial" charset="0"/>
                </a:rPr>
                <a:t> engine</a:t>
              </a: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44546A"/>
                  </a:solidFill>
                  <a:effectLst/>
                  <a:uLnTx/>
                  <a:uFillTx/>
                  <a:latin typeface="Arial" charset="0"/>
                  <a:ea typeface="Arial" charset="0"/>
                  <a:cs typeface="Arial" charset="0"/>
                </a:rPr>
                <a:t>Regularly updated with new features to keep up with the latest technology and improve player acquisition and retention</a:t>
              </a: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44546A"/>
                  </a:solidFill>
                  <a:effectLst/>
                  <a:uLnTx/>
                  <a:uFillTx/>
                  <a:latin typeface="Arial" charset="0"/>
                  <a:ea typeface="Arial" charset="0"/>
                  <a:cs typeface="Arial" charset="0"/>
                </a:rPr>
                <a:t>• Fully secure, PCI compliant site</a:t>
              </a: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44546A"/>
                  </a:solidFill>
                  <a:effectLst/>
                  <a:uLnTx/>
                  <a:uFillTx/>
                  <a:latin typeface="Arial" charset="0"/>
                  <a:ea typeface="Arial" charset="0"/>
                  <a:cs typeface="Arial" charset="0"/>
                </a:rPr>
                <a:t>• 99% uptime SLA, monitored 24/7</a:t>
              </a: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44546A"/>
                  </a:solidFill>
                  <a:effectLst/>
                  <a:uLnTx/>
                  <a:uFillTx/>
                  <a:latin typeface="Arial" charset="0"/>
                  <a:ea typeface="Arial" charset="0"/>
                  <a:cs typeface="Arial" charset="0"/>
                </a:rPr>
                <a:t>• Responsive website</a:t>
              </a: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44546A"/>
                  </a:solidFill>
                  <a:effectLst/>
                  <a:uLnTx/>
                  <a:uFillTx/>
                  <a:latin typeface="Arial" charset="0"/>
                  <a:ea typeface="Arial" charset="0"/>
                  <a:cs typeface="Arial" charset="0"/>
                </a:rPr>
                <a:t>Viewable on all devices (mobile, tablet and desktop</a:t>
              </a:r>
              <a:r>
                <a:rPr kumimoji="0" lang="en-US" sz="1400" b="1" i="0" u="none" strike="noStrike" kern="1200" cap="none" spc="0" normalizeH="0" baseline="0" noProof="0" dirty="0">
                  <a:ln>
                    <a:noFill/>
                  </a:ln>
                  <a:solidFill>
                    <a:srgbClr val="44546A"/>
                  </a:solidFill>
                  <a:effectLst/>
                  <a:uLnTx/>
                  <a:uFillTx/>
                  <a:latin typeface="Arial" charset="0"/>
                  <a:ea typeface="Arial" charset="0"/>
                  <a:cs typeface="Arial" charset="0"/>
                </a:rPr>
                <a:t>)</a:t>
              </a:r>
            </a:p>
          </p:txBody>
        </p:sp>
        <p:pic>
          <p:nvPicPr>
            <p:cNvPr id="19" name="Picture 4" descr="Image result for laptop 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450" y="1089734"/>
              <a:ext cx="5055867" cy="30915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mobile phone fr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49058">
              <a:off x="4229932" y="3084953"/>
              <a:ext cx="3348851" cy="309685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rotWithShape="1">
          <a:blip r:embed="rId4"/>
          <a:srcRect l="3371" r="4016"/>
          <a:stretch/>
        </p:blipFill>
        <p:spPr>
          <a:xfrm>
            <a:off x="6600825" y="1257538"/>
            <a:ext cx="3557767" cy="2361962"/>
          </a:xfrm>
          <a:prstGeom prst="rect">
            <a:avLst/>
          </a:prstGeom>
        </p:spPr>
      </p:pic>
      <p:pic>
        <p:nvPicPr>
          <p:cNvPr id="18" name="Picture 17">
            <a:extLst>
              <a:ext uri="{FF2B5EF4-FFF2-40B4-BE49-F238E27FC236}">
                <a16:creationId xmlns:a16="http://schemas.microsoft.com/office/drawing/2014/main" id="{6426AAEA-E871-4898-81F6-F766BB936C90}"/>
              </a:ext>
            </a:extLst>
          </p:cNvPr>
          <p:cNvPicPr>
            <a:picLocks noChangeAspect="1"/>
          </p:cNvPicPr>
          <p:nvPr/>
        </p:nvPicPr>
        <p:blipFill>
          <a:blip r:embed="rId5"/>
          <a:stretch>
            <a:fillRect/>
          </a:stretch>
        </p:blipFill>
        <p:spPr>
          <a:xfrm>
            <a:off x="6544878" y="1222506"/>
            <a:ext cx="3657009" cy="2396994"/>
          </a:xfrm>
          <a:prstGeom prst="rect">
            <a:avLst/>
          </a:prstGeom>
        </p:spPr>
      </p:pic>
      <p:pic>
        <p:nvPicPr>
          <p:cNvPr id="20" name="Picture 19">
            <a:extLst>
              <a:ext uri="{FF2B5EF4-FFF2-40B4-BE49-F238E27FC236}">
                <a16:creationId xmlns:a16="http://schemas.microsoft.com/office/drawing/2014/main" id="{E54261D5-B9D4-4B58-9152-BE939D3E980D}"/>
              </a:ext>
            </a:extLst>
          </p:cNvPr>
          <p:cNvPicPr>
            <a:picLocks noChangeAspect="1"/>
          </p:cNvPicPr>
          <p:nvPr/>
        </p:nvPicPr>
        <p:blipFill rotWithShape="1">
          <a:blip r:embed="rId6"/>
          <a:srcRect l="2078"/>
          <a:stretch/>
        </p:blipFill>
        <p:spPr>
          <a:xfrm>
            <a:off x="6544878" y="1255678"/>
            <a:ext cx="3657009" cy="2363822"/>
          </a:xfrm>
          <a:prstGeom prst="rect">
            <a:avLst/>
          </a:prstGeom>
        </p:spPr>
      </p:pic>
      <p:pic>
        <p:nvPicPr>
          <p:cNvPr id="11" name="Picture 10">
            <a:extLst>
              <a:ext uri="{FF2B5EF4-FFF2-40B4-BE49-F238E27FC236}">
                <a16:creationId xmlns:a16="http://schemas.microsoft.com/office/drawing/2014/main" id="{7EC8064C-4933-4646-9393-FC7AFCCDEB34}"/>
              </a:ext>
            </a:extLst>
          </p:cNvPr>
          <p:cNvPicPr>
            <a:picLocks noChangeAspect="1"/>
          </p:cNvPicPr>
          <p:nvPr/>
        </p:nvPicPr>
        <p:blipFill>
          <a:blip r:embed="rId7"/>
          <a:stretch>
            <a:fillRect/>
          </a:stretch>
        </p:blipFill>
        <p:spPr>
          <a:xfrm rot="21005156">
            <a:off x="5235159" y="3579976"/>
            <a:ext cx="1332471" cy="2150861"/>
          </a:xfrm>
          <a:prstGeom prst="rect">
            <a:avLst/>
          </a:prstGeom>
        </p:spPr>
      </p:pic>
    </p:spTree>
    <p:extLst>
      <p:ext uri="{BB962C8B-B14F-4D97-AF65-F5344CB8AC3E}">
        <p14:creationId xmlns:p14="http://schemas.microsoft.com/office/powerpoint/2010/main" val="1443588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537521" y="332995"/>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6C121"/>
                </a:solidFill>
                <a:effectLst/>
                <a:uLnTx/>
                <a:uFillTx/>
                <a:latin typeface="Arial" charset="0"/>
                <a:ea typeface="Arial" charset="0"/>
                <a:cs typeface="Arial" charset="0"/>
              </a:rPr>
              <a:t>Support for Causes and Supporters</a:t>
            </a:r>
            <a:endParaRPr kumimoji="0" lang="id-ID" sz="2400" b="1" i="0" u="none" strike="noStrike" kern="1200" cap="none" spc="0" normalizeH="0" baseline="0" noProof="0" dirty="0">
              <a:ln>
                <a:noFill/>
              </a:ln>
              <a:solidFill>
                <a:srgbClr val="96C121"/>
              </a:solidFill>
              <a:effectLst/>
              <a:uLnTx/>
              <a:uFillTx/>
              <a:latin typeface="Arial" charset="0"/>
              <a:ea typeface="Arial" charset="0"/>
              <a:cs typeface="Arial" charset="0"/>
            </a:endParaRPr>
          </a:p>
        </p:txBody>
      </p:sp>
      <p:sp>
        <p:nvSpPr>
          <p:cNvPr id="6" name="Text Placeholder 32"/>
          <p:cNvSpPr txBox="1">
            <a:spLocks/>
          </p:cNvSpPr>
          <p:nvPr/>
        </p:nvSpPr>
        <p:spPr>
          <a:xfrm>
            <a:off x="1065117" y="1778011"/>
            <a:ext cx="4519388" cy="62371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rPr>
              <a:t>for your supporters and good causes </a:t>
            </a:r>
            <a:r>
              <a:rPr kumimoji="0" lang="mr-IN" sz="1800"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rPr>
              <a:t>–</a:t>
            </a:r>
            <a:r>
              <a:rPr kumimoji="0" lang="en-US" sz="1800"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rPr>
              <a:t> answered as your lottery</a:t>
            </a:r>
          </a:p>
        </p:txBody>
      </p:sp>
      <p:sp>
        <p:nvSpPr>
          <p:cNvPr id="8" name="Rectangle 7"/>
          <p:cNvSpPr/>
          <p:nvPr/>
        </p:nvSpPr>
        <p:spPr>
          <a:xfrm>
            <a:off x="836165" y="1388044"/>
            <a:ext cx="4820550" cy="369332"/>
          </a:xfrm>
          <a:prstGeom prst="rect">
            <a:avLst/>
          </a:prstGeom>
        </p:spPr>
        <p:txBody>
          <a:bodyPr wrap="none">
            <a:spAutoFit/>
          </a:bodyPr>
          <a:lstStyle/>
          <a:p>
            <a:pPr lvl="0" indent="133200">
              <a:defRPr/>
            </a:pPr>
            <a:r>
              <a:rPr kumimoji="0" lang="en-AU" sz="1800" b="0" i="0" u="none" strike="noStrike" kern="0" cap="none" spc="0" normalizeH="0" baseline="0" noProof="0" dirty="0">
                <a:ln>
                  <a:noFill/>
                </a:ln>
                <a:solidFill>
                  <a:prstClr val="black">
                    <a:lumMod val="65000"/>
                    <a:lumOff val="35000"/>
                  </a:prstClr>
                </a:solidFill>
                <a:effectLst/>
                <a:uLnTx/>
                <a:uFillTx/>
                <a:latin typeface="Arial" charset="0"/>
                <a:ea typeface="Arial" charset="0"/>
                <a:cs typeface="Arial" charset="0"/>
              </a:rPr>
              <a:t>Dedicated telephone number </a:t>
            </a:r>
            <a:r>
              <a:rPr lang="en-AU" b="1" kern="0" dirty="0">
                <a:solidFill>
                  <a:srgbClr val="96C121"/>
                </a:solidFill>
                <a:latin typeface="Arial" charset="0"/>
                <a:ea typeface="Arial" charset="0"/>
                <a:cs typeface="Arial" charset="0"/>
              </a:rPr>
              <a:t>01727 304020</a:t>
            </a:r>
            <a:endParaRPr kumimoji="0" lang="en-AU" sz="1800" b="1" i="0" u="none" strike="noStrike" kern="0" cap="none" spc="0" normalizeH="0" baseline="0" noProof="0" dirty="0">
              <a:ln>
                <a:noFill/>
              </a:ln>
              <a:solidFill>
                <a:srgbClr val="96C121"/>
              </a:solidFill>
              <a:effectLst/>
              <a:uLnTx/>
              <a:uFillTx/>
              <a:latin typeface="Arial" charset="0"/>
              <a:ea typeface="Arial" charset="0"/>
              <a:cs typeface="Arial" charset="0"/>
            </a:endParaRPr>
          </a:p>
        </p:txBody>
      </p:sp>
      <p:sp>
        <p:nvSpPr>
          <p:cNvPr id="9" name="Oval 8"/>
          <p:cNvSpPr/>
          <p:nvPr/>
        </p:nvSpPr>
        <p:spPr>
          <a:xfrm>
            <a:off x="337426" y="1305984"/>
            <a:ext cx="585787" cy="585787"/>
          </a:xfrm>
          <a:prstGeom prst="ellipse">
            <a:avLst/>
          </a:prstGeom>
          <a:solidFill>
            <a:srgbClr val="96C1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10" name="Oval 9"/>
          <p:cNvSpPr/>
          <p:nvPr/>
        </p:nvSpPr>
        <p:spPr>
          <a:xfrm>
            <a:off x="337425" y="2901321"/>
            <a:ext cx="585787" cy="585787"/>
          </a:xfrm>
          <a:prstGeom prst="ellipse">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12" name="Rectangle 11"/>
          <p:cNvSpPr/>
          <p:nvPr/>
        </p:nvSpPr>
        <p:spPr>
          <a:xfrm>
            <a:off x="1065117" y="2901321"/>
            <a:ext cx="4823963" cy="646331"/>
          </a:xfrm>
          <a:prstGeom prst="rect">
            <a:avLst/>
          </a:prstGeom>
        </p:spPr>
        <p:txBody>
          <a:bodyPr wrap="square">
            <a:spAutoFit/>
          </a:bodyPr>
          <a:lstStyle/>
          <a:p>
            <a:pPr>
              <a:defRPr/>
            </a:pPr>
            <a:r>
              <a:rPr kumimoji="0" lang="en-US" sz="1800" b="0" i="0" u="none" strike="noStrike" kern="0" cap="none" spc="0" normalizeH="0" baseline="0" noProof="0" dirty="0">
                <a:ln>
                  <a:noFill/>
                </a:ln>
                <a:solidFill>
                  <a:prstClr val="black">
                    <a:lumMod val="65000"/>
                    <a:lumOff val="35000"/>
                  </a:prstClr>
                </a:solidFill>
                <a:effectLst/>
                <a:uLnTx/>
                <a:uFillTx/>
                <a:latin typeface="Arial" charset="0"/>
                <a:ea typeface="Arial" charset="0"/>
                <a:cs typeface="Arial" charset="0"/>
              </a:rPr>
              <a:t>Dedicated email address </a:t>
            </a:r>
            <a:r>
              <a:rPr lang="en-US" b="1" kern="0" dirty="0">
                <a:solidFill>
                  <a:srgbClr val="E6007E"/>
                </a:solidFill>
                <a:latin typeface="Arial" charset="0"/>
                <a:ea typeface="Arial" charset="0"/>
                <a:cs typeface="Arial" charset="0"/>
              </a:rPr>
              <a:t>support@stalbansdistrictlottery.co.uk</a:t>
            </a:r>
            <a:endParaRPr kumimoji="0" lang="en-US" sz="1800" b="1" i="0" u="none" strike="noStrike" kern="0" cap="none" spc="0" normalizeH="0" baseline="0" noProof="0" dirty="0">
              <a:ln>
                <a:noFill/>
              </a:ln>
              <a:solidFill>
                <a:srgbClr val="E6007E"/>
              </a:solidFill>
              <a:effectLst/>
              <a:uLnTx/>
              <a:uFillTx/>
              <a:latin typeface="Arial" charset="0"/>
              <a:ea typeface="Arial" charset="0"/>
              <a:cs typeface="Arial" charset="0"/>
            </a:endParaRPr>
          </a:p>
        </p:txBody>
      </p:sp>
      <p:sp>
        <p:nvSpPr>
          <p:cNvPr id="13" name="Rectangle 12"/>
          <p:cNvSpPr/>
          <p:nvPr/>
        </p:nvSpPr>
        <p:spPr>
          <a:xfrm>
            <a:off x="1065117" y="4044548"/>
            <a:ext cx="4625985" cy="1532727"/>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600"/>
              </a:spcAft>
              <a:buClrTx/>
              <a:buSzTx/>
              <a:buFontTx/>
              <a:buNone/>
              <a:tabLst/>
              <a:defRPr/>
            </a:pPr>
            <a:r>
              <a:rPr kumimoji="0" lang="en-GB" sz="18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Roboto Light" panose="02000000000000000000" pitchFamily="2" charset="0"/>
                <a:cs typeface="Arial" panose="020B0604020202020204" pitchFamily="34" charset="0"/>
              </a:rPr>
              <a:t>Dedicated social media accounts managed by Gatherwell (Facebook and Twitter) for posting results and increasingly direct communication with customers</a:t>
            </a:r>
            <a:endParaRPr kumimoji="0" lang="en-US" sz="18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14" name="Oval 13"/>
          <p:cNvSpPr/>
          <p:nvPr/>
        </p:nvSpPr>
        <p:spPr>
          <a:xfrm>
            <a:off x="337426" y="4359433"/>
            <a:ext cx="585787" cy="585787"/>
          </a:xfrm>
          <a:prstGeom prst="ellips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pic>
        <p:nvPicPr>
          <p:cNvPr id="2050" name="Picture 2" descr="Circle, twitter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08468">
            <a:off x="7204935" y="3493766"/>
            <a:ext cx="1521783" cy="15217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acebook Logos PNG images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88015">
            <a:off x="8568506" y="1619809"/>
            <a:ext cx="283210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Send Mail Icon, Symbol. Download in PNG, SVG form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5622" y="1561173"/>
            <a:ext cx="2223376" cy="22233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hone Icon PNG Images | Vector and PSD Files | Free Download on Pngt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5834" y="359705"/>
            <a:ext cx="1647571" cy="164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928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1514" y="284450"/>
            <a:ext cx="11309904" cy="5589530"/>
            <a:chOff x="385919" y="122130"/>
            <a:chExt cx="11309904" cy="5589530"/>
          </a:xfrm>
        </p:grpSpPr>
        <p:grpSp>
          <p:nvGrpSpPr>
            <p:cNvPr id="5" name="Group 4"/>
            <p:cNvGrpSpPr/>
            <p:nvPr/>
          </p:nvGrpSpPr>
          <p:grpSpPr>
            <a:xfrm>
              <a:off x="4444565" y="1976577"/>
              <a:ext cx="3263900" cy="2971096"/>
              <a:chOff x="4704448" y="1389736"/>
              <a:chExt cx="3263900" cy="2971096"/>
            </a:xfrm>
          </p:grpSpPr>
          <p:sp>
            <p:nvSpPr>
              <p:cNvPr id="40" name="Oval 39"/>
              <p:cNvSpPr/>
              <p:nvPr/>
            </p:nvSpPr>
            <p:spPr>
              <a:xfrm>
                <a:off x="6552762" y="2449420"/>
                <a:ext cx="1150647" cy="1316660"/>
              </a:xfrm>
              <a:prstGeom prst="ellipse">
                <a:avLst/>
              </a:prstGeom>
              <a:noFill/>
              <a:ln w="127000" cap="flat" cmpd="sng" algn="ctr">
                <a:solidFill>
                  <a:srgbClr val="E6007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4795797" y="2468292"/>
                <a:ext cx="1150647" cy="1297788"/>
              </a:xfrm>
              <a:prstGeom prst="ellipse">
                <a:avLst/>
              </a:prstGeom>
              <a:noFill/>
              <a:ln w="127000" cap="flat" cmpd="sng" algn="ctr">
                <a:solidFill>
                  <a:srgbClr val="E6007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822876" y="1389736"/>
                <a:ext cx="860176" cy="860176"/>
              </a:xfrm>
              <a:prstGeom prst="ellipse">
                <a:avLst/>
              </a:prstGeom>
              <a:noFill/>
              <a:ln w="127000" cap="flat" cmpd="sng" algn="ctr">
                <a:solidFill>
                  <a:srgbClr val="E6007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6860545" y="1599309"/>
                <a:ext cx="676003" cy="676003"/>
              </a:xfrm>
              <a:prstGeom prst="ellipse">
                <a:avLst/>
              </a:prstGeom>
              <a:noFill/>
              <a:ln w="127000" cap="flat" cmpd="sng" algn="ctr">
                <a:solidFill>
                  <a:srgbClr val="E6007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4969380" y="1599309"/>
                <a:ext cx="676003" cy="676003"/>
              </a:xfrm>
              <a:prstGeom prst="ellipse">
                <a:avLst/>
              </a:prstGeom>
              <a:noFill/>
              <a:ln w="127000" cap="flat" cmpd="sng" algn="ctr">
                <a:solidFill>
                  <a:srgbClr val="E6007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5543450" y="2424020"/>
                <a:ext cx="1419027" cy="1743832"/>
              </a:xfrm>
              <a:prstGeom prst="ellipse">
                <a:avLst/>
              </a:prstGeom>
              <a:solidFill>
                <a:sysClr val="window" lastClr="FFFFFF"/>
              </a:solidFill>
              <a:ln w="127000" cap="flat" cmpd="sng" algn="ctr">
                <a:solidFill>
                  <a:srgbClr val="E6007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p:nvSpPr>
            <p:spPr>
              <a:xfrm>
                <a:off x="4704448" y="3132624"/>
                <a:ext cx="3263900" cy="12282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 name="Group 5"/>
            <p:cNvGrpSpPr/>
            <p:nvPr/>
          </p:nvGrpSpPr>
          <p:grpSpPr>
            <a:xfrm>
              <a:off x="882550" y="3397162"/>
              <a:ext cx="4076700" cy="2314498"/>
              <a:chOff x="1466750" y="3397162"/>
              <a:chExt cx="4076700" cy="2314498"/>
            </a:xfrm>
          </p:grpSpPr>
          <p:sp>
            <p:nvSpPr>
              <p:cNvPr id="38" name="Rounded Rectangle 37"/>
              <p:cNvSpPr/>
              <p:nvPr/>
            </p:nvSpPr>
            <p:spPr>
              <a:xfrm>
                <a:off x="1466750" y="3959060"/>
                <a:ext cx="4076700" cy="1752600"/>
              </a:xfrm>
              <a:prstGeom prst="roundRect">
                <a:avLst/>
              </a:prstGeom>
              <a:solidFill>
                <a:srgbClr val="96C1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Diamond 38"/>
              <p:cNvSpPr/>
              <p:nvPr/>
            </p:nvSpPr>
            <p:spPr>
              <a:xfrm rot="17752170">
                <a:off x="3376224" y="3820197"/>
                <a:ext cx="1389298" cy="543227"/>
              </a:xfrm>
              <a:prstGeom prst="diamond">
                <a:avLst/>
              </a:prstGeom>
              <a:solidFill>
                <a:srgbClr val="96C1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5315425" y="122130"/>
              <a:ext cx="3996797" cy="2159826"/>
              <a:chOff x="8430995" y="1208564"/>
              <a:chExt cx="3302000" cy="1845856"/>
            </a:xfrm>
          </p:grpSpPr>
          <p:sp>
            <p:nvSpPr>
              <p:cNvPr id="36" name="Rounded Rectangle 35"/>
              <p:cNvSpPr/>
              <p:nvPr/>
            </p:nvSpPr>
            <p:spPr>
              <a:xfrm>
                <a:off x="8430995" y="1208564"/>
                <a:ext cx="3302000" cy="1365398"/>
              </a:xfrm>
              <a:prstGeom prst="roundRect">
                <a:avLst/>
              </a:prstGeom>
              <a:solidFill>
                <a:srgbClr val="EE6F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Diamond 36"/>
              <p:cNvSpPr/>
              <p:nvPr/>
            </p:nvSpPr>
            <p:spPr>
              <a:xfrm rot="17243084">
                <a:off x="9812616" y="2286319"/>
                <a:ext cx="1109200" cy="427001"/>
              </a:xfrm>
              <a:prstGeom prst="diamond">
                <a:avLst/>
              </a:prstGeom>
              <a:solidFill>
                <a:srgbClr val="EE6F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8" name="Group 7"/>
            <p:cNvGrpSpPr/>
            <p:nvPr/>
          </p:nvGrpSpPr>
          <p:grpSpPr>
            <a:xfrm>
              <a:off x="385919" y="1197147"/>
              <a:ext cx="4149995" cy="1752600"/>
              <a:chOff x="747521" y="1184844"/>
              <a:chExt cx="4149995" cy="1752600"/>
            </a:xfrm>
          </p:grpSpPr>
          <p:sp>
            <p:nvSpPr>
              <p:cNvPr id="34" name="Rounded Rectangle 33"/>
              <p:cNvSpPr/>
              <p:nvPr/>
            </p:nvSpPr>
            <p:spPr>
              <a:xfrm>
                <a:off x="747521" y="1184844"/>
                <a:ext cx="3822700" cy="1752600"/>
              </a:xfrm>
              <a:prstGeom prst="roundRect">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Diamond 34"/>
              <p:cNvSpPr/>
              <p:nvPr/>
            </p:nvSpPr>
            <p:spPr>
              <a:xfrm>
                <a:off x="4114800" y="2353050"/>
                <a:ext cx="782716" cy="441716"/>
              </a:xfrm>
              <a:prstGeom prst="diamond">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Text Placeholder 2"/>
            <p:cNvSpPr txBox="1">
              <a:spLocks/>
            </p:cNvSpPr>
            <p:nvPr/>
          </p:nvSpPr>
          <p:spPr>
            <a:xfrm>
              <a:off x="537521" y="332995"/>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What’s the role of the council?</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sp>
          <p:nvSpPr>
            <p:cNvPr id="10" name="Oval 9"/>
            <p:cNvSpPr/>
            <p:nvPr/>
          </p:nvSpPr>
          <p:spPr>
            <a:xfrm>
              <a:off x="2812395" y="1457500"/>
              <a:ext cx="1181888" cy="1181888"/>
            </a:xfrm>
            <a:prstGeom prst="ellipse">
              <a:avLst/>
            </a:prstGeom>
            <a:solidFill>
              <a:sysClr val="window" lastClr="FFFFFF"/>
            </a:solidFill>
            <a:ln w="1270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7945980" y="277236"/>
              <a:ext cx="1181888" cy="1181888"/>
            </a:xfrm>
            <a:prstGeom prst="ellipse">
              <a:avLst/>
            </a:prstGeom>
            <a:solidFill>
              <a:sysClr val="window" lastClr="FFFFFF"/>
            </a:solidFill>
            <a:ln w="1270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 Placeholder 33"/>
            <p:cNvSpPr txBox="1">
              <a:spLocks/>
            </p:cNvSpPr>
            <p:nvPr/>
          </p:nvSpPr>
          <p:spPr>
            <a:xfrm>
              <a:off x="534291" y="1428911"/>
              <a:ext cx="2235216" cy="12213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dirty="0">
                  <a:ln>
                    <a:noFill/>
                  </a:ln>
                  <a:solidFill>
                    <a:prstClr val="white"/>
                  </a:solidFill>
                  <a:effectLst/>
                  <a:uLnTx/>
                  <a:uFillTx/>
                  <a:latin typeface="Arial" charset="0"/>
                  <a:ea typeface="Arial" charset="0"/>
                  <a:cs typeface="Arial" charset="0"/>
                </a:rPr>
                <a:t>Central marketing and promotion of the lottery</a:t>
              </a:r>
            </a:p>
          </p:txBody>
        </p:sp>
        <p:sp>
          <p:nvSpPr>
            <p:cNvPr id="14" name="Oval 13"/>
            <p:cNvSpPr/>
            <p:nvPr/>
          </p:nvSpPr>
          <p:spPr>
            <a:xfrm>
              <a:off x="3458845" y="4244416"/>
              <a:ext cx="1181888" cy="1181888"/>
            </a:xfrm>
            <a:prstGeom prst="ellipse">
              <a:avLst/>
            </a:prstGeom>
            <a:solidFill>
              <a:sysClr val="window" lastClr="FFFFFF"/>
            </a:solidFill>
            <a:ln w="1270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33"/>
            <p:cNvSpPr txBox="1">
              <a:spLocks/>
            </p:cNvSpPr>
            <p:nvPr/>
          </p:nvSpPr>
          <p:spPr>
            <a:xfrm>
              <a:off x="1097080" y="4605043"/>
              <a:ext cx="2167151" cy="22444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dirty="0">
                  <a:ln>
                    <a:noFill/>
                  </a:ln>
                  <a:solidFill>
                    <a:prstClr val="white"/>
                  </a:solidFill>
                  <a:effectLst/>
                  <a:uLnTx/>
                  <a:uFillTx/>
                  <a:latin typeface="Arial" charset="0"/>
                  <a:ea typeface="Arial" charset="0"/>
                  <a:cs typeface="Arial" charset="0"/>
                </a:rPr>
                <a:t>All the licencing and returns</a:t>
              </a:r>
            </a:p>
          </p:txBody>
        </p:sp>
        <p:grpSp>
          <p:nvGrpSpPr>
            <p:cNvPr id="16" name="Group 15"/>
            <p:cNvGrpSpPr/>
            <p:nvPr/>
          </p:nvGrpSpPr>
          <p:grpSpPr>
            <a:xfrm>
              <a:off x="5803697" y="3787348"/>
              <a:ext cx="3710230" cy="1806219"/>
              <a:chOff x="6282897" y="3809013"/>
              <a:chExt cx="3302000" cy="1806219"/>
            </a:xfrm>
            <a:solidFill>
              <a:srgbClr val="FFCE2D"/>
            </a:solidFill>
          </p:grpSpPr>
          <p:sp>
            <p:nvSpPr>
              <p:cNvPr id="32" name="Rounded Rectangle 31"/>
              <p:cNvSpPr/>
              <p:nvPr/>
            </p:nvSpPr>
            <p:spPr>
              <a:xfrm>
                <a:off x="6282897" y="3862632"/>
                <a:ext cx="3302000" cy="1752600"/>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Diamond 32"/>
              <p:cNvSpPr/>
              <p:nvPr/>
            </p:nvSpPr>
            <p:spPr>
              <a:xfrm rot="2567454">
                <a:off x="7832405" y="3809013"/>
                <a:ext cx="1750780" cy="441716"/>
              </a:xfrm>
              <a:prstGeom prst="diamond">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7" name="Oval 16"/>
            <p:cNvSpPr/>
            <p:nvPr/>
          </p:nvSpPr>
          <p:spPr>
            <a:xfrm>
              <a:off x="8152701" y="4139206"/>
              <a:ext cx="1181888" cy="1181888"/>
            </a:xfrm>
            <a:prstGeom prst="ellipse">
              <a:avLst/>
            </a:prstGeom>
            <a:solidFill>
              <a:sysClr val="window" lastClr="FFFFFF"/>
            </a:solidFill>
            <a:ln w="1270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 Placeholder 33"/>
            <p:cNvSpPr txBox="1">
              <a:spLocks/>
            </p:cNvSpPr>
            <p:nvPr/>
          </p:nvSpPr>
          <p:spPr>
            <a:xfrm>
              <a:off x="5852983" y="4443882"/>
              <a:ext cx="2456398" cy="64690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prstClr val="white"/>
                  </a:solidFill>
                  <a:effectLst/>
                  <a:uLnTx/>
                  <a:uFillTx/>
                  <a:latin typeface="Arial" charset="0"/>
                  <a:ea typeface="Arial" charset="0"/>
                  <a:cs typeface="Arial" charset="0"/>
                </a:rPr>
                <a:t>General good practice and advice</a:t>
              </a:r>
            </a:p>
          </p:txBody>
        </p:sp>
        <p:sp>
          <p:nvSpPr>
            <p:cNvPr id="19" name="Text Placeholder 33"/>
            <p:cNvSpPr txBox="1">
              <a:spLocks/>
            </p:cNvSpPr>
            <p:nvPr/>
          </p:nvSpPr>
          <p:spPr>
            <a:xfrm>
              <a:off x="5614685" y="292337"/>
              <a:ext cx="2167151" cy="69056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dirty="0">
                  <a:ln>
                    <a:noFill/>
                  </a:ln>
                  <a:solidFill>
                    <a:prstClr val="white"/>
                  </a:solidFill>
                  <a:effectLst/>
                  <a:uLnTx/>
                  <a:uFillTx/>
                  <a:latin typeface="Arial" charset="0"/>
                  <a:ea typeface="Arial" charset="0"/>
                  <a:cs typeface="Arial" charset="0"/>
                </a:rPr>
                <a:t>Process for assessing applicable Good Causes</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50932">
              <a:off x="8206260" y="340768"/>
              <a:ext cx="661328" cy="959773"/>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390" y="4703976"/>
              <a:ext cx="975987" cy="289759"/>
            </a:xfrm>
            <a:prstGeom prst="rect">
              <a:avLst/>
            </a:prstGeom>
          </p:spPr>
        </p:pic>
        <p:grpSp>
          <p:nvGrpSpPr>
            <p:cNvPr id="22" name="Group 21"/>
            <p:cNvGrpSpPr/>
            <p:nvPr/>
          </p:nvGrpSpPr>
          <p:grpSpPr>
            <a:xfrm flipH="1">
              <a:off x="3215216" y="1944776"/>
              <a:ext cx="573328" cy="352338"/>
              <a:chOff x="2983200" y="1781279"/>
              <a:chExt cx="736745" cy="452766"/>
            </a:xfrm>
          </p:grpSpPr>
          <p:sp>
            <p:nvSpPr>
              <p:cNvPr id="30" name="Rounded Rectangle 29"/>
              <p:cNvSpPr/>
              <p:nvPr/>
            </p:nvSpPr>
            <p:spPr>
              <a:xfrm>
                <a:off x="2983200" y="1781279"/>
                <a:ext cx="736745" cy="390421"/>
              </a:xfrm>
              <a:prstGeom prst="roundRect">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riangle 62"/>
              <p:cNvSpPr/>
              <p:nvPr/>
            </p:nvSpPr>
            <p:spPr>
              <a:xfrm rot="19356195">
                <a:off x="2990236" y="2056160"/>
                <a:ext cx="251727" cy="177885"/>
              </a:xfrm>
              <a:prstGeom prst="triangl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p:cNvGrpSpPr/>
            <p:nvPr/>
          </p:nvGrpSpPr>
          <p:grpSpPr>
            <a:xfrm>
              <a:off x="7545841" y="1871227"/>
              <a:ext cx="4149982" cy="1597645"/>
              <a:chOff x="7976646" y="1208564"/>
              <a:chExt cx="3428555" cy="1365398"/>
            </a:xfrm>
            <a:solidFill>
              <a:srgbClr val="E6007E"/>
            </a:solidFill>
          </p:grpSpPr>
          <p:sp>
            <p:nvSpPr>
              <p:cNvPr id="28" name="Rounded Rectangle 27"/>
              <p:cNvSpPr/>
              <p:nvPr/>
            </p:nvSpPr>
            <p:spPr>
              <a:xfrm>
                <a:off x="8430996" y="1208564"/>
                <a:ext cx="2974205" cy="1365398"/>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Diamond 28"/>
              <p:cNvSpPr/>
              <p:nvPr/>
            </p:nvSpPr>
            <p:spPr>
              <a:xfrm rot="21004566">
                <a:off x="7976646" y="1714271"/>
                <a:ext cx="1072249" cy="441716"/>
              </a:xfrm>
              <a:prstGeom prst="diamond">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grpSp>
        <p:sp>
          <p:nvSpPr>
            <p:cNvPr id="24" name="Oval 23"/>
            <p:cNvSpPr/>
            <p:nvPr/>
          </p:nvSpPr>
          <p:spPr>
            <a:xfrm>
              <a:off x="10360356" y="1966361"/>
              <a:ext cx="1181888" cy="1181888"/>
            </a:xfrm>
            <a:prstGeom prst="ellipse">
              <a:avLst/>
            </a:prstGeom>
            <a:solidFill>
              <a:sysClr val="window" lastClr="FFFFFF"/>
            </a:solidFill>
            <a:ln w="1270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33"/>
            <p:cNvSpPr txBox="1">
              <a:spLocks/>
            </p:cNvSpPr>
            <p:nvPr/>
          </p:nvSpPr>
          <p:spPr>
            <a:xfrm>
              <a:off x="8167060" y="2272718"/>
              <a:ext cx="2167151" cy="69056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dirty="0">
                  <a:ln>
                    <a:noFill/>
                  </a:ln>
                  <a:solidFill>
                    <a:prstClr val="white"/>
                  </a:solidFill>
                  <a:effectLst/>
                  <a:uLnTx/>
                  <a:uFillTx/>
                  <a:latin typeface="Arial" charset="0"/>
                  <a:ea typeface="Arial" charset="0"/>
                  <a:cs typeface="Arial" charset="0"/>
                </a:rPr>
                <a:t>Overall scheme administration</a:t>
              </a:r>
            </a:p>
          </p:txBody>
        </p:sp>
        <p:pic>
          <p:nvPicPr>
            <p:cNvPr id="26" name="Picture 25"/>
            <p:cNvPicPr>
              <a:picLocks noChangeAspect="1"/>
            </p:cNvPicPr>
            <p:nvPr/>
          </p:nvPicPr>
          <p:blipFill rotWithShape="1">
            <a:blip r:embed="rId4"/>
            <a:srcRect b="44731"/>
            <a:stretch/>
          </p:blipFill>
          <p:spPr>
            <a:xfrm>
              <a:off x="8087053" y="4443882"/>
              <a:ext cx="1231499" cy="555962"/>
            </a:xfrm>
            <a:prstGeom prst="rect">
              <a:avLst/>
            </a:prstGeom>
          </p:spPr>
        </p:pic>
        <p:sp>
          <p:nvSpPr>
            <p:cNvPr id="27" name="Flowchart: Multidocument 26"/>
            <p:cNvSpPr/>
            <p:nvPr/>
          </p:nvSpPr>
          <p:spPr>
            <a:xfrm>
              <a:off x="10585193" y="2186150"/>
              <a:ext cx="768777" cy="784419"/>
            </a:xfrm>
            <a:prstGeom prst="flowChartMultidocument">
              <a:avLst/>
            </a:prstGeom>
            <a:solidFill>
              <a:srgbClr val="E6007E"/>
            </a:solidFill>
            <a:ln w="12700" cap="flat" cmpd="sng" algn="ctr">
              <a:solidFill>
                <a:srgbClr val="E7E6E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69310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523" y="476186"/>
            <a:ext cx="7409799" cy="4628250"/>
          </a:xfrm>
          <a:prstGeom prst="rect">
            <a:avLst/>
          </a:prstGeom>
        </p:spPr>
      </p:pic>
      <p:sp>
        <p:nvSpPr>
          <p:cNvPr id="6" name="Text Placeholder 2"/>
          <p:cNvSpPr txBox="1">
            <a:spLocks/>
          </p:cNvSpPr>
          <p:nvPr/>
        </p:nvSpPr>
        <p:spPr>
          <a:xfrm>
            <a:off x="537521" y="332994"/>
            <a:ext cx="11029544" cy="30790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defRPr/>
            </a:pPr>
            <a:r>
              <a:rPr lang="en-GB" sz="2400" b="1" dirty="0">
                <a:solidFill>
                  <a:srgbClr val="92D050"/>
                </a:solidFill>
                <a:latin typeface="Arial" charset="0"/>
                <a:ea typeface="Arial" charset="0"/>
                <a:cs typeface="Arial" charset="0"/>
              </a:rPr>
              <a:t>Vale Lottery – (Now Buckinghamshire Lottery)</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sp>
        <p:nvSpPr>
          <p:cNvPr id="7" name="Rectangle 6"/>
          <p:cNvSpPr/>
          <p:nvPr/>
        </p:nvSpPr>
        <p:spPr>
          <a:xfrm>
            <a:off x="606953" y="758886"/>
            <a:ext cx="6168955" cy="1664340"/>
          </a:xfrm>
          <a:prstGeom prst="rect">
            <a:avLst/>
          </a:prstGeom>
        </p:spPr>
        <p:txBody>
          <a:bodyPr wrap="square">
            <a:spAutoFit/>
          </a:bodyPr>
          <a:lstStyle/>
          <a:p>
            <a:pPr lvl="0">
              <a:defRPr/>
            </a:pPr>
            <a:r>
              <a:rPr lang="en-US" sz="1500" kern="0" dirty="0">
                <a:solidFill>
                  <a:prstClr val="black">
                    <a:lumMod val="75000"/>
                    <a:lumOff val="25000"/>
                  </a:prstClr>
                </a:solidFill>
                <a:latin typeface="Arial" panose="020B0604020202020204" pitchFamily="34" charset="0"/>
                <a:cs typeface="Arial" panose="020B0604020202020204" pitchFamily="34" charset="0"/>
              </a:rPr>
              <a:t>Launched in November 2015.  The Vale Lottery was the first online Local Authority Lottery in the UK</a:t>
            </a:r>
          </a:p>
          <a:p>
            <a:pPr lvl="0">
              <a:defRPr/>
            </a:pPr>
            <a:endParaRPr lang="en-US" sz="1000" kern="0" dirty="0">
              <a:solidFill>
                <a:prstClr val="black">
                  <a:lumMod val="75000"/>
                  <a:lumOff val="25000"/>
                </a:prstClr>
              </a:solidFill>
              <a:latin typeface="Arial" panose="020B0604020202020204" pitchFamily="34" charset="0"/>
              <a:cs typeface="Arial" panose="020B0604020202020204" pitchFamily="34" charset="0"/>
            </a:endParaRPr>
          </a:p>
          <a:p>
            <a:pPr lvl="0">
              <a:defRPr/>
            </a:pPr>
            <a:r>
              <a:rPr lang="en-GB" sz="1500" kern="0" dirty="0">
                <a:solidFill>
                  <a:prstClr val="black">
                    <a:lumMod val="75000"/>
                    <a:lumOff val="25000"/>
                  </a:prstClr>
                </a:solidFill>
                <a:latin typeface="Arial" panose="020B0604020202020204" pitchFamily="34" charset="0"/>
                <a:cs typeface="Arial" panose="020B0604020202020204" pitchFamily="34" charset="0"/>
              </a:rPr>
              <a:t>Created directly in response to the pressure on the community funds budgets and to help the Voluntary and Community Sector (VCS) gain access to new funding streams.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endParaRPr>
          </a:p>
        </p:txBody>
      </p:sp>
      <p:sp>
        <p:nvSpPr>
          <p:cNvPr id="8" name="Oval 7"/>
          <p:cNvSpPr/>
          <p:nvPr/>
        </p:nvSpPr>
        <p:spPr>
          <a:xfrm>
            <a:off x="537519" y="4994896"/>
            <a:ext cx="592464" cy="592096"/>
          </a:xfrm>
          <a:prstGeom prst="ellips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9" name="Oval 8"/>
          <p:cNvSpPr/>
          <p:nvPr/>
        </p:nvSpPr>
        <p:spPr>
          <a:xfrm>
            <a:off x="537518" y="2425823"/>
            <a:ext cx="592464" cy="592096"/>
          </a:xfrm>
          <a:prstGeom prst="ellipse">
            <a:avLst/>
          </a:prstGeom>
          <a:solidFill>
            <a:srgbClr val="96C1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10" name="Oval 9"/>
          <p:cNvSpPr/>
          <p:nvPr/>
        </p:nvSpPr>
        <p:spPr>
          <a:xfrm>
            <a:off x="537522" y="3488126"/>
            <a:ext cx="592464" cy="592096"/>
          </a:xfrm>
          <a:prstGeom prst="ellipse">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12" name="TextBox 11"/>
          <p:cNvSpPr txBox="1"/>
          <p:nvPr/>
        </p:nvSpPr>
        <p:spPr>
          <a:xfrm>
            <a:off x="1286012" y="2352747"/>
            <a:ext cx="1438265" cy="3733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96C121"/>
                </a:solidFill>
                <a:effectLst/>
                <a:uLnTx/>
                <a:uFillTx/>
                <a:latin typeface="Arial" panose="020B0604020202020204" pitchFamily="34" charset="0"/>
                <a:cs typeface="Arial" panose="020B0604020202020204" pitchFamily="34" charset="0"/>
              </a:rPr>
              <a:t>Track</a:t>
            </a:r>
            <a:r>
              <a:rPr kumimoji="0" lang="en-GB" sz="1800" b="1" i="0" u="none" strike="noStrike" kern="0" cap="none" spc="0" normalizeH="0" baseline="0" noProof="0" dirty="0">
                <a:ln>
                  <a:noFill/>
                </a:ln>
                <a:solidFill>
                  <a:srgbClr val="96C121"/>
                </a:solidFill>
                <a:effectLst/>
                <a:uLnTx/>
                <a:uFillTx/>
                <a:latin typeface="Arial" panose="020B0604020202020204" pitchFamily="34" charset="0"/>
                <a:cs typeface="Arial" panose="020B0604020202020204" pitchFamily="34" charset="0"/>
              </a:rPr>
              <a:t> </a:t>
            </a:r>
            <a:r>
              <a:rPr kumimoji="0" lang="en-GB" sz="1600" b="1" i="0" u="none" strike="noStrike" kern="0" cap="none" spc="0" normalizeH="0" baseline="0" noProof="0" dirty="0">
                <a:ln>
                  <a:noFill/>
                </a:ln>
                <a:solidFill>
                  <a:srgbClr val="96C121"/>
                </a:solidFill>
                <a:effectLst/>
                <a:uLnTx/>
                <a:uFillTx/>
                <a:latin typeface="Arial" panose="020B0604020202020204" pitchFamily="34" charset="0"/>
                <a:cs typeface="Arial" panose="020B0604020202020204" pitchFamily="34" charset="0"/>
              </a:rPr>
              <a:t>record</a:t>
            </a:r>
          </a:p>
        </p:txBody>
      </p:sp>
      <p:sp>
        <p:nvSpPr>
          <p:cNvPr id="13" name="Text Placeholder 32"/>
          <p:cNvSpPr txBox="1">
            <a:spLocks/>
          </p:cNvSpPr>
          <p:nvPr/>
        </p:nvSpPr>
        <p:spPr>
          <a:xfrm>
            <a:off x="1421534" y="2658312"/>
            <a:ext cx="4506544" cy="74395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Incredible start – Over 40 causes signed up for the first draw. Coverage on BBC TV, radio and press.  </a:t>
            </a:r>
          </a:p>
        </p:txBody>
      </p:sp>
      <p:sp>
        <p:nvSpPr>
          <p:cNvPr id="14" name="TextBox 13"/>
          <p:cNvSpPr txBox="1"/>
          <p:nvPr/>
        </p:nvSpPr>
        <p:spPr>
          <a:xfrm>
            <a:off x="1314037" y="3447192"/>
            <a:ext cx="1029833" cy="3422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6007E"/>
                </a:solidFill>
                <a:effectLst/>
                <a:uLnTx/>
                <a:uFillTx/>
                <a:latin typeface="Arial" panose="020B0604020202020204" pitchFamily="34" charset="0"/>
                <a:cs typeface="Arial" panose="020B0604020202020204" pitchFamily="34" charset="0"/>
              </a:rPr>
              <a:t>Growing</a:t>
            </a:r>
            <a:endParaRPr kumimoji="0" lang="en-GB" sz="1800" b="1" i="0" u="none" strike="noStrike" kern="0" cap="none" spc="0" normalizeH="0" baseline="0" noProof="0" dirty="0">
              <a:ln>
                <a:noFill/>
              </a:ln>
              <a:solidFill>
                <a:srgbClr val="E6007E"/>
              </a:solidFill>
              <a:effectLst/>
              <a:uLnTx/>
              <a:uFillTx/>
              <a:latin typeface="Arial" panose="020B0604020202020204" pitchFamily="34" charset="0"/>
              <a:cs typeface="Arial" panose="020B0604020202020204" pitchFamily="34" charset="0"/>
            </a:endParaRPr>
          </a:p>
        </p:txBody>
      </p:sp>
      <p:sp>
        <p:nvSpPr>
          <p:cNvPr id="15" name="Text Placeholder 32"/>
          <p:cNvSpPr txBox="1">
            <a:spLocks/>
          </p:cNvSpPr>
          <p:nvPr/>
        </p:nvSpPr>
        <p:spPr>
          <a:xfrm>
            <a:off x="1393508" y="3728156"/>
            <a:ext cx="4836418" cy="74395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nSpc>
                <a:spcPct val="130000"/>
              </a:lnSpc>
              <a:spcBef>
                <a:spcPts val="0"/>
              </a:spcBef>
              <a:buNone/>
              <a:defRPr/>
            </a:pPr>
            <a:r>
              <a:rPr lang="en-GB" sz="1500" dirty="0">
                <a:solidFill>
                  <a:prstClr val="black">
                    <a:lumMod val="75000"/>
                    <a:lumOff val="25000"/>
                  </a:prstClr>
                </a:solidFill>
                <a:latin typeface="Arial" panose="020B0604020202020204" pitchFamily="34" charset="0"/>
                <a:cs typeface="Arial" panose="020B0604020202020204" pitchFamily="34" charset="0"/>
              </a:rPr>
              <a:t>Over 300 good causes now signed up for their own page, with money raised already going to support their work.  Have raised nearly £600k for local good causes</a:t>
            </a:r>
            <a:endParaRPr lang="en-US" sz="1500" dirty="0">
              <a:solidFill>
                <a:prstClr val="black">
                  <a:lumMod val="75000"/>
                  <a:lumOff val="25000"/>
                </a:prstClr>
              </a:solidFill>
              <a:latin typeface="Arial" panose="020B0604020202020204" pitchFamily="34" charset="0"/>
              <a:cs typeface="Arial" panose="020B0604020202020204" pitchFamily="34" charset="0"/>
            </a:endParaRPr>
          </a:p>
        </p:txBody>
      </p:sp>
      <p:sp>
        <p:nvSpPr>
          <p:cNvPr id="16" name="TextBox 15"/>
          <p:cNvSpPr txBox="1"/>
          <p:nvPr/>
        </p:nvSpPr>
        <p:spPr>
          <a:xfrm>
            <a:off x="1251179" y="4994896"/>
            <a:ext cx="2159863" cy="3422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A9C5"/>
                </a:solidFill>
                <a:effectLst/>
                <a:uLnTx/>
                <a:uFillTx/>
                <a:latin typeface="Arial" panose="020B0604020202020204" pitchFamily="34" charset="0"/>
                <a:cs typeface="Arial" panose="020B0604020202020204" pitchFamily="34" charset="0"/>
              </a:rPr>
              <a:t>Satisfied customers</a:t>
            </a:r>
          </a:p>
        </p:txBody>
      </p:sp>
      <p:sp>
        <p:nvSpPr>
          <p:cNvPr id="17" name="Text Placeholder 32"/>
          <p:cNvSpPr txBox="1">
            <a:spLocks/>
          </p:cNvSpPr>
          <p:nvPr/>
        </p:nvSpPr>
        <p:spPr>
          <a:xfrm>
            <a:off x="1358676" y="5286457"/>
            <a:ext cx="4541377" cy="74395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4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32424F"/>
                </a:solidFill>
                <a:effectLst/>
                <a:uLnTx/>
                <a:uFillTx/>
                <a:latin typeface="Arial" panose="020B0604020202020204" pitchFamily="34" charset="0"/>
                <a:cs typeface="Arial" panose="020B0604020202020204" pitchFamily="34" charset="0"/>
              </a:rPr>
              <a:t>Overwhelming customer satisfaction feedback from good causes and supporters.</a:t>
            </a:r>
            <a:endPar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3"/>
          <a:stretch>
            <a:fillRect/>
          </a:stretch>
        </p:blipFill>
        <p:spPr>
          <a:xfrm>
            <a:off x="9999568" y="2390487"/>
            <a:ext cx="1397142" cy="1817420"/>
          </a:xfrm>
          <a:prstGeom prst="rect">
            <a:avLst/>
          </a:prstGeom>
        </p:spPr>
      </p:pic>
      <p:pic>
        <p:nvPicPr>
          <p:cNvPr id="20" name="Picture 19"/>
          <p:cNvPicPr>
            <a:picLocks noChangeAspect="1"/>
          </p:cNvPicPr>
          <p:nvPr/>
        </p:nvPicPr>
        <p:blipFill rotWithShape="1">
          <a:blip r:embed="rId4"/>
          <a:srcRect b="4818"/>
          <a:stretch/>
        </p:blipFill>
        <p:spPr>
          <a:xfrm>
            <a:off x="6496980" y="3090672"/>
            <a:ext cx="576905" cy="111937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8292" y="1087995"/>
            <a:ext cx="4058831" cy="3441264"/>
          </a:xfrm>
          <a:prstGeom prst="rect">
            <a:avLst/>
          </a:prstGeom>
        </p:spPr>
      </p:pic>
      <p:pic>
        <p:nvPicPr>
          <p:cNvPr id="3" name="Picture 2"/>
          <p:cNvPicPr>
            <a:picLocks noChangeAspect="1"/>
          </p:cNvPicPr>
          <p:nvPr/>
        </p:nvPicPr>
        <p:blipFill rotWithShape="1">
          <a:blip r:embed="rId6"/>
          <a:srcRect b="34317"/>
          <a:stretch/>
        </p:blipFill>
        <p:spPr>
          <a:xfrm>
            <a:off x="6945674" y="1450219"/>
            <a:ext cx="3464065" cy="1952045"/>
          </a:xfrm>
          <a:prstGeom prst="rect">
            <a:avLst/>
          </a:prstGeom>
        </p:spPr>
      </p:pic>
    </p:spTree>
    <p:extLst>
      <p:ext uri="{BB962C8B-B14F-4D97-AF65-F5344CB8AC3E}">
        <p14:creationId xmlns:p14="http://schemas.microsoft.com/office/powerpoint/2010/main" val="2219852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726" y="306952"/>
            <a:ext cx="10970035" cy="5246271"/>
            <a:chOff x="472726" y="306952"/>
            <a:chExt cx="10970035" cy="5246271"/>
          </a:xfrm>
        </p:grpSpPr>
        <p:sp>
          <p:nvSpPr>
            <p:cNvPr id="5" name="Text Placeholder 2"/>
            <p:cNvSpPr txBox="1">
              <a:spLocks/>
            </p:cNvSpPr>
            <p:nvPr/>
          </p:nvSpPr>
          <p:spPr>
            <a:xfrm>
              <a:off x="537522" y="306952"/>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Case Study – Great </a:t>
              </a:r>
              <a:r>
                <a:rPr kumimoji="0" lang="en-GB" sz="2400" b="1" i="0" u="none" strike="noStrike" kern="1200" cap="none" spc="0" normalizeH="0" baseline="0" noProof="0" dirty="0" err="1">
                  <a:ln>
                    <a:noFill/>
                  </a:ln>
                  <a:solidFill>
                    <a:srgbClr val="92D050"/>
                  </a:solidFill>
                  <a:effectLst/>
                  <a:uLnTx/>
                  <a:uFillTx/>
                  <a:latin typeface="Arial" charset="0"/>
                  <a:ea typeface="Arial" charset="0"/>
                  <a:cs typeface="Arial" charset="0"/>
                </a:rPr>
                <a:t>Brickhill</a:t>
              </a: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 Cricket Club</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sp>
          <p:nvSpPr>
            <p:cNvPr id="6" name="Text Placeholder 32"/>
            <p:cNvSpPr txBox="1">
              <a:spLocks/>
            </p:cNvSpPr>
            <p:nvPr/>
          </p:nvSpPr>
          <p:spPr>
            <a:xfrm>
              <a:off x="743249" y="5154155"/>
              <a:ext cx="8636277" cy="39906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Offered a ‘free drink’ from the bar for everyone who signed up to the lottery before the first draw</a:t>
              </a:r>
              <a:endParaRPr kumimoji="0" lang="en-US"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endParaRPr>
            </a:p>
          </p:txBody>
        </p:sp>
        <p:sp>
          <p:nvSpPr>
            <p:cNvPr id="7" name="Text Placeholder 33"/>
            <p:cNvSpPr txBox="1">
              <a:spLocks/>
            </p:cNvSpPr>
            <p:nvPr/>
          </p:nvSpPr>
          <p:spPr>
            <a:xfrm>
              <a:off x="721210" y="4825215"/>
              <a:ext cx="5383168" cy="2578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Top Tip</a:t>
              </a:r>
            </a:p>
          </p:txBody>
        </p:sp>
        <p:sp>
          <p:nvSpPr>
            <p:cNvPr id="8" name="Text Placeholder 32"/>
            <p:cNvSpPr txBox="1">
              <a:spLocks/>
            </p:cNvSpPr>
            <p:nvPr/>
          </p:nvSpPr>
          <p:spPr>
            <a:xfrm>
              <a:off x="674814" y="1268097"/>
              <a:ext cx="4991696" cy="68191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Great </a:t>
              </a:r>
              <a:r>
                <a:rPr kumimoji="0" lang="en-US" sz="1600" b="0" i="0" u="none" strike="noStrike" kern="1200" cap="none" spc="0" normalizeH="0" baseline="0" noProof="0" dirty="0" err="1">
                  <a:ln>
                    <a:noFill/>
                  </a:ln>
                  <a:solidFill>
                    <a:prstClr val="black">
                      <a:lumMod val="75000"/>
                      <a:lumOff val="25000"/>
                    </a:prstClr>
                  </a:solidFill>
                  <a:effectLst/>
                  <a:uLnTx/>
                  <a:uFillTx/>
                  <a:latin typeface="Arial" charset="0"/>
                  <a:ea typeface="Arial" charset="0"/>
                  <a:cs typeface="Arial" charset="0"/>
                </a:rPr>
                <a:t>Brickhill</a:t>
              </a:r>
              <a:r>
                <a:rPr kumimoji="0" lang="en-US"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 Cricket Club provides </a:t>
              </a:r>
              <a:r>
                <a:rPr kumimoji="0" lang="en-GB"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top class cricket and coaching facilities for all ages, with over 100 juniors from 4 and upwards being taught how to play this great game</a:t>
              </a:r>
              <a:r>
                <a:rPr kumimoji="0" lang="en-US"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t>
              </a:r>
            </a:p>
          </p:txBody>
        </p:sp>
        <p:sp>
          <p:nvSpPr>
            <p:cNvPr id="9" name="Text Placeholder 33"/>
            <p:cNvSpPr txBox="1">
              <a:spLocks/>
            </p:cNvSpPr>
            <p:nvPr/>
          </p:nvSpPr>
          <p:spPr>
            <a:xfrm>
              <a:off x="690017" y="991566"/>
              <a:ext cx="5383168" cy="2578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Aims</a:t>
              </a:r>
            </a:p>
          </p:txBody>
        </p:sp>
        <p:sp>
          <p:nvSpPr>
            <p:cNvPr id="10" name="Text Placeholder 32"/>
            <p:cNvSpPr txBox="1">
              <a:spLocks/>
            </p:cNvSpPr>
            <p:nvPr/>
          </p:nvSpPr>
          <p:spPr>
            <a:xfrm>
              <a:off x="541208" y="3940254"/>
              <a:ext cx="2060658"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rPr>
                <a:t>November 2015</a:t>
              </a:r>
            </a:p>
          </p:txBody>
        </p:sp>
        <p:sp>
          <p:nvSpPr>
            <p:cNvPr id="12" name="Text Placeholder 33"/>
            <p:cNvSpPr txBox="1">
              <a:spLocks/>
            </p:cNvSpPr>
            <p:nvPr/>
          </p:nvSpPr>
          <p:spPr>
            <a:xfrm>
              <a:off x="472726" y="3660512"/>
              <a:ext cx="2060658"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96C121"/>
                  </a:solidFill>
                  <a:effectLst/>
                  <a:uLnTx/>
                  <a:uFillTx/>
                  <a:latin typeface="Arial" charset="0"/>
                  <a:ea typeface="Arial" charset="0"/>
                  <a:cs typeface="Arial" charset="0"/>
                </a:rPr>
                <a:t>Joined</a:t>
              </a:r>
            </a:p>
          </p:txBody>
        </p:sp>
        <p:sp>
          <p:nvSpPr>
            <p:cNvPr id="13" name="Text Placeholder 33"/>
            <p:cNvSpPr txBox="1">
              <a:spLocks/>
            </p:cNvSpPr>
            <p:nvPr/>
          </p:nvSpPr>
          <p:spPr>
            <a:xfrm>
              <a:off x="5352198" y="3655214"/>
              <a:ext cx="2060658"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00A9C5"/>
                  </a:solidFill>
                  <a:effectLst/>
                  <a:uLnTx/>
                  <a:uFillTx/>
                  <a:latin typeface="Arial" charset="0"/>
                  <a:ea typeface="Arial" charset="0"/>
                  <a:cs typeface="Arial" charset="0"/>
                </a:rPr>
                <a:t>Raising</a:t>
              </a:r>
            </a:p>
          </p:txBody>
        </p:sp>
        <p:sp>
          <p:nvSpPr>
            <p:cNvPr id="14" name="Text Placeholder 33"/>
            <p:cNvSpPr txBox="1">
              <a:spLocks/>
            </p:cNvSpPr>
            <p:nvPr/>
          </p:nvSpPr>
          <p:spPr>
            <a:xfrm>
              <a:off x="3127226" y="3660511"/>
              <a:ext cx="2060658"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E6F3E"/>
                  </a:solidFill>
                  <a:effectLst/>
                  <a:uLnTx/>
                  <a:uFillTx/>
                  <a:latin typeface="Arial" charset="0"/>
                  <a:ea typeface="Arial" charset="0"/>
                  <a:cs typeface="Arial" charset="0"/>
                </a:rPr>
                <a:t>Number of tickets</a:t>
              </a:r>
            </a:p>
          </p:txBody>
        </p:sp>
        <p:sp>
          <p:nvSpPr>
            <p:cNvPr id="15" name="Text Placeholder 33"/>
            <p:cNvSpPr txBox="1">
              <a:spLocks/>
            </p:cNvSpPr>
            <p:nvPr/>
          </p:nvSpPr>
          <p:spPr>
            <a:xfrm>
              <a:off x="7724284" y="3663121"/>
              <a:ext cx="2167863"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Planning to spend on</a:t>
              </a:r>
            </a:p>
          </p:txBody>
        </p:sp>
        <p:sp>
          <p:nvSpPr>
            <p:cNvPr id="16" name="Oval 15"/>
            <p:cNvSpPr/>
            <p:nvPr/>
          </p:nvSpPr>
          <p:spPr>
            <a:xfrm>
              <a:off x="1095861" y="2673706"/>
              <a:ext cx="814388" cy="814388"/>
            </a:xfrm>
            <a:prstGeom prst="ellipse">
              <a:avLst/>
            </a:prstGeom>
            <a:solidFill>
              <a:srgbClr val="96C1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7" name="Oval 16"/>
            <p:cNvSpPr/>
            <p:nvPr/>
          </p:nvSpPr>
          <p:spPr>
            <a:xfrm>
              <a:off x="8345410" y="2724974"/>
              <a:ext cx="814388" cy="814388"/>
            </a:xfrm>
            <a:prstGeom prst="ellipse">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8" name="Oval 17"/>
            <p:cNvSpPr/>
            <p:nvPr/>
          </p:nvSpPr>
          <p:spPr>
            <a:xfrm>
              <a:off x="3657728" y="2673706"/>
              <a:ext cx="814388" cy="814388"/>
            </a:xfrm>
            <a:prstGeom prst="ellipse">
              <a:avLst/>
            </a:prstGeom>
            <a:solidFill>
              <a:srgbClr val="EE6F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9" name="Oval 18"/>
            <p:cNvSpPr/>
            <p:nvPr/>
          </p:nvSpPr>
          <p:spPr>
            <a:xfrm>
              <a:off x="6001569" y="2732715"/>
              <a:ext cx="814388" cy="814388"/>
            </a:xfrm>
            <a:prstGeom prst="ellips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20" name="Text Placeholder 32"/>
            <p:cNvSpPr txBox="1">
              <a:spLocks/>
            </p:cNvSpPr>
            <p:nvPr/>
          </p:nvSpPr>
          <p:spPr>
            <a:xfrm>
              <a:off x="3058744" y="3955736"/>
              <a:ext cx="2060658"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lang="en-US" sz="1600" dirty="0">
                  <a:solidFill>
                    <a:srgbClr val="44546A"/>
                  </a:solidFill>
                  <a:latin typeface="Arial" charset="0"/>
                  <a:ea typeface="Arial" charset="0"/>
                  <a:cs typeface="Arial" charset="0"/>
                </a:rPr>
                <a:t>93</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21" name="Text Placeholder 32"/>
            <p:cNvSpPr txBox="1">
              <a:spLocks/>
            </p:cNvSpPr>
            <p:nvPr/>
          </p:nvSpPr>
          <p:spPr>
            <a:xfrm>
              <a:off x="5352198" y="3983946"/>
              <a:ext cx="2060658"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lnSpc>
                  <a:spcPct val="120000"/>
                </a:lnSpc>
                <a:buNone/>
                <a:defRPr/>
              </a:pPr>
              <a:r>
                <a:rPr lang="en-US" sz="1600" dirty="0">
                  <a:solidFill>
                    <a:srgbClr val="44546A"/>
                  </a:solidFill>
                  <a:latin typeface="Arial" charset="0"/>
                  <a:ea typeface="Arial" charset="0"/>
                  <a:cs typeface="Arial" charset="0"/>
                </a:rPr>
                <a:t>£2,418 a year</a:t>
              </a:r>
            </a:p>
          </p:txBody>
        </p:sp>
        <p:sp>
          <p:nvSpPr>
            <p:cNvPr id="22" name="Text Placeholder 32"/>
            <p:cNvSpPr txBox="1">
              <a:spLocks/>
            </p:cNvSpPr>
            <p:nvPr/>
          </p:nvSpPr>
          <p:spPr>
            <a:xfrm>
              <a:off x="7645651" y="4003367"/>
              <a:ext cx="2246495"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Investing in junior coaching with their proceeds</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pic>
          <p:nvPicPr>
            <p:cNvPr id="23" name="Picture 22"/>
            <p:cNvPicPr>
              <a:picLocks noChangeAspect="1"/>
            </p:cNvPicPr>
            <p:nvPr/>
          </p:nvPicPr>
          <p:blipFill>
            <a:blip r:embed="rId2"/>
            <a:stretch>
              <a:fillRect/>
            </a:stretch>
          </p:blipFill>
          <p:spPr>
            <a:xfrm>
              <a:off x="5728288" y="971412"/>
              <a:ext cx="1308477" cy="1246201"/>
            </a:xfrm>
            <a:prstGeom prst="rect">
              <a:avLst/>
            </a:prstGeom>
          </p:spPr>
        </p:pic>
      </p:grpSp>
    </p:spTree>
    <p:extLst>
      <p:ext uri="{BB962C8B-B14F-4D97-AF65-F5344CB8AC3E}">
        <p14:creationId xmlns:p14="http://schemas.microsoft.com/office/powerpoint/2010/main" val="1717637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726" y="306952"/>
            <a:ext cx="10970035" cy="5246271"/>
            <a:chOff x="472726" y="306952"/>
            <a:chExt cx="10970035" cy="5246271"/>
          </a:xfrm>
        </p:grpSpPr>
        <p:sp>
          <p:nvSpPr>
            <p:cNvPr id="5" name="Text Placeholder 2"/>
            <p:cNvSpPr txBox="1">
              <a:spLocks/>
            </p:cNvSpPr>
            <p:nvPr/>
          </p:nvSpPr>
          <p:spPr>
            <a:xfrm>
              <a:off x="537522" y="306952"/>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Case Study – Carers Bucks</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sp>
          <p:nvSpPr>
            <p:cNvPr id="6" name="Text Placeholder 32"/>
            <p:cNvSpPr txBox="1">
              <a:spLocks/>
            </p:cNvSpPr>
            <p:nvPr/>
          </p:nvSpPr>
          <p:spPr>
            <a:xfrm>
              <a:off x="743249" y="5154155"/>
              <a:ext cx="8636277" cy="39906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Added the lottery link to their page of all their email signatures</a:t>
              </a: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endParaRPr>
            </a:p>
          </p:txBody>
        </p:sp>
        <p:sp>
          <p:nvSpPr>
            <p:cNvPr id="7" name="Text Placeholder 33"/>
            <p:cNvSpPr txBox="1">
              <a:spLocks/>
            </p:cNvSpPr>
            <p:nvPr/>
          </p:nvSpPr>
          <p:spPr>
            <a:xfrm>
              <a:off x="721210" y="4825215"/>
              <a:ext cx="5383168" cy="2578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Top Tip</a:t>
              </a:r>
            </a:p>
          </p:txBody>
        </p:sp>
        <p:sp>
          <p:nvSpPr>
            <p:cNvPr id="8" name="Text Placeholder 32"/>
            <p:cNvSpPr txBox="1">
              <a:spLocks/>
            </p:cNvSpPr>
            <p:nvPr/>
          </p:nvSpPr>
          <p:spPr>
            <a:xfrm>
              <a:off x="674814" y="1268097"/>
              <a:ext cx="4991696" cy="68191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Carers Bucks is an independent charity which supports the wellbeing of unpaid family carers living in Buckinghamshire</a:t>
              </a:r>
              <a:endParaRPr kumimoji="0" lang="en-US"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endParaRPr>
            </a:p>
          </p:txBody>
        </p:sp>
        <p:sp>
          <p:nvSpPr>
            <p:cNvPr id="9" name="Text Placeholder 33"/>
            <p:cNvSpPr txBox="1">
              <a:spLocks/>
            </p:cNvSpPr>
            <p:nvPr/>
          </p:nvSpPr>
          <p:spPr>
            <a:xfrm>
              <a:off x="690017" y="991566"/>
              <a:ext cx="5383168" cy="2578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Aims</a:t>
              </a:r>
            </a:p>
          </p:txBody>
        </p:sp>
        <p:sp>
          <p:nvSpPr>
            <p:cNvPr id="10" name="Text Placeholder 32"/>
            <p:cNvSpPr txBox="1">
              <a:spLocks/>
            </p:cNvSpPr>
            <p:nvPr/>
          </p:nvSpPr>
          <p:spPr>
            <a:xfrm>
              <a:off x="541208" y="3940254"/>
              <a:ext cx="2060658"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rPr>
                <a:t>November 2015</a:t>
              </a:r>
            </a:p>
          </p:txBody>
        </p:sp>
        <p:sp>
          <p:nvSpPr>
            <p:cNvPr id="12" name="Text Placeholder 33"/>
            <p:cNvSpPr txBox="1">
              <a:spLocks/>
            </p:cNvSpPr>
            <p:nvPr/>
          </p:nvSpPr>
          <p:spPr>
            <a:xfrm>
              <a:off x="472726" y="3660512"/>
              <a:ext cx="2060658"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96C121"/>
                  </a:solidFill>
                  <a:effectLst/>
                  <a:uLnTx/>
                  <a:uFillTx/>
                  <a:latin typeface="Arial" charset="0"/>
                  <a:ea typeface="Arial" charset="0"/>
                  <a:cs typeface="Arial" charset="0"/>
                </a:rPr>
                <a:t>Joined</a:t>
              </a:r>
            </a:p>
          </p:txBody>
        </p:sp>
        <p:sp>
          <p:nvSpPr>
            <p:cNvPr id="13" name="Text Placeholder 33"/>
            <p:cNvSpPr txBox="1">
              <a:spLocks/>
            </p:cNvSpPr>
            <p:nvPr/>
          </p:nvSpPr>
          <p:spPr>
            <a:xfrm>
              <a:off x="5352198" y="3655214"/>
              <a:ext cx="2060658"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00A9C5"/>
                  </a:solidFill>
                  <a:effectLst/>
                  <a:uLnTx/>
                  <a:uFillTx/>
                  <a:latin typeface="Arial" charset="0"/>
                  <a:ea typeface="Arial" charset="0"/>
                  <a:cs typeface="Arial" charset="0"/>
                </a:rPr>
                <a:t>Raising</a:t>
              </a:r>
            </a:p>
          </p:txBody>
        </p:sp>
        <p:sp>
          <p:nvSpPr>
            <p:cNvPr id="14" name="Text Placeholder 33"/>
            <p:cNvSpPr txBox="1">
              <a:spLocks/>
            </p:cNvSpPr>
            <p:nvPr/>
          </p:nvSpPr>
          <p:spPr>
            <a:xfrm>
              <a:off x="3127226" y="3660511"/>
              <a:ext cx="2060658"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E6F3E"/>
                  </a:solidFill>
                  <a:effectLst/>
                  <a:uLnTx/>
                  <a:uFillTx/>
                  <a:latin typeface="Arial" charset="0"/>
                  <a:ea typeface="Arial" charset="0"/>
                  <a:cs typeface="Arial" charset="0"/>
                </a:rPr>
                <a:t>Number of tickets</a:t>
              </a:r>
            </a:p>
          </p:txBody>
        </p:sp>
        <p:sp>
          <p:nvSpPr>
            <p:cNvPr id="15" name="Text Placeholder 33"/>
            <p:cNvSpPr txBox="1">
              <a:spLocks/>
            </p:cNvSpPr>
            <p:nvPr/>
          </p:nvSpPr>
          <p:spPr>
            <a:xfrm>
              <a:off x="7724284" y="3663121"/>
              <a:ext cx="2167863"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Planning to spend on</a:t>
              </a:r>
            </a:p>
          </p:txBody>
        </p:sp>
        <p:sp>
          <p:nvSpPr>
            <p:cNvPr id="16" name="Oval 15"/>
            <p:cNvSpPr/>
            <p:nvPr/>
          </p:nvSpPr>
          <p:spPr>
            <a:xfrm>
              <a:off x="1095861" y="2673706"/>
              <a:ext cx="814388" cy="814388"/>
            </a:xfrm>
            <a:prstGeom prst="ellipse">
              <a:avLst/>
            </a:prstGeom>
            <a:solidFill>
              <a:srgbClr val="96C1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7" name="Oval 16"/>
            <p:cNvSpPr/>
            <p:nvPr/>
          </p:nvSpPr>
          <p:spPr>
            <a:xfrm>
              <a:off x="8345410" y="2724974"/>
              <a:ext cx="814388" cy="814388"/>
            </a:xfrm>
            <a:prstGeom prst="ellipse">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8" name="Oval 17"/>
            <p:cNvSpPr/>
            <p:nvPr/>
          </p:nvSpPr>
          <p:spPr>
            <a:xfrm>
              <a:off x="3657728" y="2673706"/>
              <a:ext cx="814388" cy="814388"/>
            </a:xfrm>
            <a:prstGeom prst="ellipse">
              <a:avLst/>
            </a:prstGeom>
            <a:solidFill>
              <a:srgbClr val="EE6F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9" name="Oval 18"/>
            <p:cNvSpPr/>
            <p:nvPr/>
          </p:nvSpPr>
          <p:spPr>
            <a:xfrm>
              <a:off x="6001569" y="2732715"/>
              <a:ext cx="814388" cy="814388"/>
            </a:xfrm>
            <a:prstGeom prst="ellips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20" name="Text Placeholder 32"/>
            <p:cNvSpPr txBox="1">
              <a:spLocks/>
            </p:cNvSpPr>
            <p:nvPr/>
          </p:nvSpPr>
          <p:spPr>
            <a:xfrm>
              <a:off x="3058744" y="3955736"/>
              <a:ext cx="2060658"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lang="en-US" sz="1600" dirty="0">
                  <a:solidFill>
                    <a:srgbClr val="44546A"/>
                  </a:solidFill>
                  <a:latin typeface="Arial" charset="0"/>
                  <a:ea typeface="Arial" charset="0"/>
                  <a:cs typeface="Arial" charset="0"/>
                </a:rPr>
                <a:t>3</a:t>
              </a:r>
              <a:r>
                <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rPr>
                <a:t>8</a:t>
              </a:r>
            </a:p>
          </p:txBody>
        </p:sp>
        <p:sp>
          <p:nvSpPr>
            <p:cNvPr id="21" name="Text Placeholder 32"/>
            <p:cNvSpPr txBox="1">
              <a:spLocks/>
            </p:cNvSpPr>
            <p:nvPr/>
          </p:nvSpPr>
          <p:spPr>
            <a:xfrm>
              <a:off x="5352198" y="3983946"/>
              <a:ext cx="2060658"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rPr>
                <a:t>£</a:t>
              </a:r>
              <a:r>
                <a:rPr lang="en-US" sz="1600" dirty="0">
                  <a:solidFill>
                    <a:srgbClr val="44546A"/>
                  </a:solidFill>
                  <a:latin typeface="Arial" charset="0"/>
                  <a:ea typeface="Arial" charset="0"/>
                  <a:cs typeface="Arial" charset="0"/>
                </a:rPr>
                <a:t>98</a:t>
              </a:r>
              <a:r>
                <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rPr>
                <a:t>8 a year</a:t>
              </a:r>
            </a:p>
          </p:txBody>
        </p:sp>
        <p:sp>
          <p:nvSpPr>
            <p:cNvPr id="22" name="Text Placeholder 32"/>
            <p:cNvSpPr txBox="1">
              <a:spLocks/>
            </p:cNvSpPr>
            <p:nvPr/>
          </p:nvSpPr>
          <p:spPr>
            <a:xfrm>
              <a:off x="7645651" y="4003367"/>
              <a:ext cx="2398894"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Now running a new support group with their proceeds</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pic>
          <p:nvPicPr>
            <p:cNvPr id="23" name="Picture 22"/>
            <p:cNvPicPr>
              <a:picLocks noChangeAspect="1"/>
            </p:cNvPicPr>
            <p:nvPr/>
          </p:nvPicPr>
          <p:blipFill>
            <a:blip r:embed="rId2"/>
            <a:stretch>
              <a:fillRect/>
            </a:stretch>
          </p:blipFill>
          <p:spPr>
            <a:xfrm>
              <a:off x="6271086" y="622813"/>
              <a:ext cx="2283540" cy="1447314"/>
            </a:xfrm>
            <a:prstGeom prst="rect">
              <a:avLst/>
            </a:prstGeom>
          </p:spPr>
        </p:pic>
      </p:grpSp>
    </p:spTree>
    <p:extLst>
      <p:ext uri="{BB962C8B-B14F-4D97-AF65-F5344CB8AC3E}">
        <p14:creationId xmlns:p14="http://schemas.microsoft.com/office/powerpoint/2010/main" val="2586693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726" y="306952"/>
            <a:ext cx="10973721" cy="5459626"/>
            <a:chOff x="472726" y="306952"/>
            <a:chExt cx="10973721" cy="5459626"/>
          </a:xfrm>
        </p:grpSpPr>
        <p:sp>
          <p:nvSpPr>
            <p:cNvPr id="5" name="Text Placeholder 2"/>
            <p:cNvSpPr txBox="1">
              <a:spLocks/>
            </p:cNvSpPr>
            <p:nvPr/>
          </p:nvSpPr>
          <p:spPr>
            <a:xfrm>
              <a:off x="541208" y="306952"/>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Case Study – Medical Detection Dogs</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sp>
          <p:nvSpPr>
            <p:cNvPr id="6" name="Text Placeholder 32"/>
            <p:cNvSpPr txBox="1">
              <a:spLocks/>
            </p:cNvSpPr>
            <p:nvPr/>
          </p:nvSpPr>
          <p:spPr>
            <a:xfrm>
              <a:off x="715742" y="5367510"/>
              <a:ext cx="8636277" cy="39906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Added link to the website and regularly post on social media</a:t>
              </a: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endParaRPr>
            </a:p>
          </p:txBody>
        </p:sp>
        <p:sp>
          <p:nvSpPr>
            <p:cNvPr id="7" name="Text Placeholder 33"/>
            <p:cNvSpPr txBox="1">
              <a:spLocks/>
            </p:cNvSpPr>
            <p:nvPr/>
          </p:nvSpPr>
          <p:spPr>
            <a:xfrm>
              <a:off x="693703" y="5038570"/>
              <a:ext cx="5383168" cy="2578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Top Tip</a:t>
              </a:r>
            </a:p>
          </p:txBody>
        </p:sp>
        <p:sp>
          <p:nvSpPr>
            <p:cNvPr id="8" name="Text Placeholder 32"/>
            <p:cNvSpPr txBox="1">
              <a:spLocks/>
            </p:cNvSpPr>
            <p:nvPr/>
          </p:nvSpPr>
          <p:spPr>
            <a:xfrm>
              <a:off x="678500" y="1268097"/>
              <a:ext cx="5801164" cy="9577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The Medical Alert Assistance Dogs are trained to assist individuals who manage complex medical conditions, such as diabetes, on a day-to-day basis. The dogs are taught to identify the odour changes that are emitted prior to an emergency and alert the person to take preventative action. </a:t>
              </a: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endParaRPr>
            </a:p>
          </p:txBody>
        </p:sp>
        <p:sp>
          <p:nvSpPr>
            <p:cNvPr id="9" name="Text Placeholder 33"/>
            <p:cNvSpPr txBox="1">
              <a:spLocks/>
            </p:cNvSpPr>
            <p:nvPr/>
          </p:nvSpPr>
          <p:spPr>
            <a:xfrm>
              <a:off x="693703" y="991566"/>
              <a:ext cx="5383168" cy="2578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92D050"/>
                  </a:solidFill>
                  <a:effectLst/>
                  <a:uLnTx/>
                  <a:uFillTx/>
                  <a:latin typeface="Arial" charset="0"/>
                  <a:ea typeface="Arial" charset="0"/>
                  <a:cs typeface="Arial" charset="0"/>
                </a:rPr>
                <a:t>Aims</a:t>
              </a:r>
            </a:p>
          </p:txBody>
        </p:sp>
        <p:sp>
          <p:nvSpPr>
            <p:cNvPr id="10" name="Text Placeholder 32"/>
            <p:cNvSpPr txBox="1">
              <a:spLocks/>
            </p:cNvSpPr>
            <p:nvPr/>
          </p:nvSpPr>
          <p:spPr>
            <a:xfrm>
              <a:off x="541208" y="4272766"/>
              <a:ext cx="2060658"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rPr>
                <a:t>November 2015</a:t>
              </a:r>
            </a:p>
          </p:txBody>
        </p:sp>
        <p:sp>
          <p:nvSpPr>
            <p:cNvPr id="12" name="Text Placeholder 33"/>
            <p:cNvSpPr txBox="1">
              <a:spLocks/>
            </p:cNvSpPr>
            <p:nvPr/>
          </p:nvSpPr>
          <p:spPr>
            <a:xfrm>
              <a:off x="472726" y="3993024"/>
              <a:ext cx="2060658"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96C121"/>
                  </a:solidFill>
                  <a:effectLst/>
                  <a:uLnTx/>
                  <a:uFillTx/>
                  <a:latin typeface="Arial" charset="0"/>
                  <a:ea typeface="Arial" charset="0"/>
                  <a:cs typeface="Arial" charset="0"/>
                </a:rPr>
                <a:t>Joined</a:t>
              </a:r>
            </a:p>
          </p:txBody>
        </p:sp>
        <p:sp>
          <p:nvSpPr>
            <p:cNvPr id="13" name="Text Placeholder 33"/>
            <p:cNvSpPr txBox="1">
              <a:spLocks/>
            </p:cNvSpPr>
            <p:nvPr/>
          </p:nvSpPr>
          <p:spPr>
            <a:xfrm>
              <a:off x="5352198" y="3987726"/>
              <a:ext cx="2060658"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00A9C5"/>
                  </a:solidFill>
                  <a:effectLst/>
                  <a:uLnTx/>
                  <a:uFillTx/>
                  <a:latin typeface="Arial" charset="0"/>
                  <a:ea typeface="Arial" charset="0"/>
                  <a:cs typeface="Arial" charset="0"/>
                </a:rPr>
                <a:t>Raising</a:t>
              </a:r>
            </a:p>
          </p:txBody>
        </p:sp>
        <p:sp>
          <p:nvSpPr>
            <p:cNvPr id="14" name="Text Placeholder 33"/>
            <p:cNvSpPr txBox="1">
              <a:spLocks/>
            </p:cNvSpPr>
            <p:nvPr/>
          </p:nvSpPr>
          <p:spPr>
            <a:xfrm>
              <a:off x="3127226" y="3993023"/>
              <a:ext cx="2060658"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E6F3E"/>
                  </a:solidFill>
                  <a:effectLst/>
                  <a:uLnTx/>
                  <a:uFillTx/>
                  <a:latin typeface="Arial" charset="0"/>
                  <a:ea typeface="Arial" charset="0"/>
                  <a:cs typeface="Arial" charset="0"/>
                </a:rPr>
                <a:t>Number of tickets</a:t>
              </a:r>
            </a:p>
          </p:txBody>
        </p:sp>
        <p:sp>
          <p:nvSpPr>
            <p:cNvPr id="15" name="Text Placeholder 33"/>
            <p:cNvSpPr txBox="1">
              <a:spLocks/>
            </p:cNvSpPr>
            <p:nvPr/>
          </p:nvSpPr>
          <p:spPr>
            <a:xfrm>
              <a:off x="7724284" y="3995633"/>
              <a:ext cx="2167863"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Planning to spend on</a:t>
              </a:r>
            </a:p>
          </p:txBody>
        </p:sp>
        <p:sp>
          <p:nvSpPr>
            <p:cNvPr id="16" name="Oval 15"/>
            <p:cNvSpPr/>
            <p:nvPr/>
          </p:nvSpPr>
          <p:spPr>
            <a:xfrm>
              <a:off x="1099547" y="3006218"/>
              <a:ext cx="814388" cy="814388"/>
            </a:xfrm>
            <a:prstGeom prst="ellipse">
              <a:avLst/>
            </a:prstGeom>
            <a:solidFill>
              <a:srgbClr val="96C1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7" name="Oval 16"/>
            <p:cNvSpPr/>
            <p:nvPr/>
          </p:nvSpPr>
          <p:spPr>
            <a:xfrm>
              <a:off x="8345410" y="3030361"/>
              <a:ext cx="814388" cy="814388"/>
            </a:xfrm>
            <a:prstGeom prst="ellipse">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8" name="Oval 17"/>
            <p:cNvSpPr/>
            <p:nvPr/>
          </p:nvSpPr>
          <p:spPr>
            <a:xfrm>
              <a:off x="3661414" y="3006218"/>
              <a:ext cx="814388" cy="814388"/>
            </a:xfrm>
            <a:prstGeom prst="ellipse">
              <a:avLst/>
            </a:prstGeom>
            <a:solidFill>
              <a:srgbClr val="EE6F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9" name="Oval 18"/>
            <p:cNvSpPr/>
            <p:nvPr/>
          </p:nvSpPr>
          <p:spPr>
            <a:xfrm>
              <a:off x="5993827" y="3011313"/>
              <a:ext cx="814388" cy="814388"/>
            </a:xfrm>
            <a:prstGeom prst="ellips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20" name="Text Placeholder 32"/>
            <p:cNvSpPr txBox="1">
              <a:spLocks/>
            </p:cNvSpPr>
            <p:nvPr/>
          </p:nvSpPr>
          <p:spPr>
            <a:xfrm>
              <a:off x="3058744" y="4288248"/>
              <a:ext cx="2060658"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rPr>
                <a:t>94</a:t>
              </a:r>
            </a:p>
          </p:txBody>
        </p:sp>
        <p:sp>
          <p:nvSpPr>
            <p:cNvPr id="21" name="Text Placeholder 32"/>
            <p:cNvSpPr txBox="1">
              <a:spLocks/>
            </p:cNvSpPr>
            <p:nvPr/>
          </p:nvSpPr>
          <p:spPr>
            <a:xfrm>
              <a:off x="5352198" y="4316458"/>
              <a:ext cx="2060658"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rPr>
                <a:t>£2,444 a year</a:t>
              </a:r>
            </a:p>
          </p:txBody>
        </p:sp>
        <p:sp>
          <p:nvSpPr>
            <p:cNvPr id="22" name="Text Placeholder 32"/>
            <p:cNvSpPr txBox="1">
              <a:spLocks/>
            </p:cNvSpPr>
            <p:nvPr/>
          </p:nvSpPr>
          <p:spPr>
            <a:xfrm>
              <a:off x="7645651" y="4335879"/>
              <a:ext cx="2398894" cy="74717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Training new dogs to support  Type 1 Diabetics</a:t>
              </a:r>
            </a:p>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pic>
          <p:nvPicPr>
            <p:cNvPr id="23" name="Picture 22"/>
            <p:cNvPicPr>
              <a:picLocks noChangeAspect="1"/>
            </p:cNvPicPr>
            <p:nvPr/>
          </p:nvPicPr>
          <p:blipFill>
            <a:blip r:embed="rId2"/>
            <a:stretch>
              <a:fillRect/>
            </a:stretch>
          </p:blipFill>
          <p:spPr>
            <a:xfrm>
              <a:off x="6675833" y="1387858"/>
              <a:ext cx="3931695" cy="709820"/>
            </a:xfrm>
            <a:prstGeom prst="rect">
              <a:avLst/>
            </a:prstGeom>
          </p:spPr>
        </p:pic>
      </p:grpSp>
    </p:spTree>
    <p:extLst>
      <p:ext uri="{BB962C8B-B14F-4D97-AF65-F5344CB8AC3E}">
        <p14:creationId xmlns:p14="http://schemas.microsoft.com/office/powerpoint/2010/main" val="2056640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726" y="306952"/>
            <a:ext cx="10970035" cy="5246271"/>
            <a:chOff x="472726" y="306952"/>
            <a:chExt cx="10970035" cy="5246271"/>
          </a:xfrm>
        </p:grpSpPr>
        <p:sp>
          <p:nvSpPr>
            <p:cNvPr id="5" name="Text Placeholder 2"/>
            <p:cNvSpPr txBox="1">
              <a:spLocks/>
            </p:cNvSpPr>
            <p:nvPr/>
          </p:nvSpPr>
          <p:spPr>
            <a:xfrm>
              <a:off x="537522" y="306952"/>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Case Study – Brill Sports &amp; Social Club</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sp>
          <p:nvSpPr>
            <p:cNvPr id="6" name="Text Placeholder 32"/>
            <p:cNvSpPr txBox="1">
              <a:spLocks/>
            </p:cNvSpPr>
            <p:nvPr/>
          </p:nvSpPr>
          <p:spPr>
            <a:xfrm>
              <a:off x="743249" y="5154155"/>
              <a:ext cx="8636277" cy="39906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Leaflet dropped the village</a:t>
              </a: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endParaRPr>
            </a:p>
          </p:txBody>
        </p:sp>
        <p:sp>
          <p:nvSpPr>
            <p:cNvPr id="7" name="Text Placeholder 33"/>
            <p:cNvSpPr txBox="1">
              <a:spLocks/>
            </p:cNvSpPr>
            <p:nvPr/>
          </p:nvSpPr>
          <p:spPr>
            <a:xfrm>
              <a:off x="721210" y="4825215"/>
              <a:ext cx="5383168" cy="2578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Top Tip</a:t>
              </a:r>
            </a:p>
          </p:txBody>
        </p:sp>
        <p:sp>
          <p:nvSpPr>
            <p:cNvPr id="8" name="Text Placeholder 32"/>
            <p:cNvSpPr txBox="1">
              <a:spLocks/>
            </p:cNvSpPr>
            <p:nvPr/>
          </p:nvSpPr>
          <p:spPr>
            <a:xfrm>
              <a:off x="674814" y="1268097"/>
              <a:ext cx="6391004" cy="9577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Brill Sports &amp; Social Club aim to promote participation in sport in and around the village. They provide support for their teams of football, cricket and touch rugby as well as sections for tennis, table tennis and Aunt Sally.</a:t>
              </a: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endParaRPr>
            </a:p>
          </p:txBody>
        </p:sp>
        <p:sp>
          <p:nvSpPr>
            <p:cNvPr id="9" name="Text Placeholder 33"/>
            <p:cNvSpPr txBox="1">
              <a:spLocks/>
            </p:cNvSpPr>
            <p:nvPr/>
          </p:nvSpPr>
          <p:spPr>
            <a:xfrm>
              <a:off x="690017" y="991566"/>
              <a:ext cx="5383168" cy="2578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92D050"/>
                  </a:solidFill>
                  <a:effectLst/>
                  <a:uLnTx/>
                  <a:uFillTx/>
                  <a:latin typeface="Arial" charset="0"/>
                  <a:ea typeface="Arial" charset="0"/>
                  <a:cs typeface="Arial" charset="0"/>
                </a:rPr>
                <a:t>Aims</a:t>
              </a:r>
            </a:p>
          </p:txBody>
        </p:sp>
        <p:sp>
          <p:nvSpPr>
            <p:cNvPr id="10" name="Text Placeholder 32"/>
            <p:cNvSpPr txBox="1">
              <a:spLocks/>
            </p:cNvSpPr>
            <p:nvPr/>
          </p:nvSpPr>
          <p:spPr>
            <a:xfrm>
              <a:off x="541208" y="3981815"/>
              <a:ext cx="2060658"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rPr>
                <a:t>November 2015</a:t>
              </a:r>
            </a:p>
          </p:txBody>
        </p:sp>
        <p:sp>
          <p:nvSpPr>
            <p:cNvPr id="12" name="Text Placeholder 33"/>
            <p:cNvSpPr txBox="1">
              <a:spLocks/>
            </p:cNvSpPr>
            <p:nvPr/>
          </p:nvSpPr>
          <p:spPr>
            <a:xfrm>
              <a:off x="472726" y="3702073"/>
              <a:ext cx="2060658"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96C121"/>
                  </a:solidFill>
                  <a:effectLst/>
                  <a:uLnTx/>
                  <a:uFillTx/>
                  <a:latin typeface="Arial" charset="0"/>
                  <a:ea typeface="Arial" charset="0"/>
                  <a:cs typeface="Arial" charset="0"/>
                </a:rPr>
                <a:t>Joined</a:t>
              </a:r>
            </a:p>
          </p:txBody>
        </p:sp>
        <p:sp>
          <p:nvSpPr>
            <p:cNvPr id="13" name="Text Placeholder 33"/>
            <p:cNvSpPr txBox="1">
              <a:spLocks/>
            </p:cNvSpPr>
            <p:nvPr/>
          </p:nvSpPr>
          <p:spPr>
            <a:xfrm>
              <a:off x="5352198" y="3696775"/>
              <a:ext cx="2060658"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00A9C5"/>
                  </a:solidFill>
                  <a:effectLst/>
                  <a:uLnTx/>
                  <a:uFillTx/>
                  <a:latin typeface="Arial" charset="0"/>
                  <a:ea typeface="Arial" charset="0"/>
                  <a:cs typeface="Arial" charset="0"/>
                </a:rPr>
                <a:t>Raising</a:t>
              </a:r>
            </a:p>
          </p:txBody>
        </p:sp>
        <p:sp>
          <p:nvSpPr>
            <p:cNvPr id="14" name="Text Placeholder 33"/>
            <p:cNvSpPr txBox="1">
              <a:spLocks/>
            </p:cNvSpPr>
            <p:nvPr/>
          </p:nvSpPr>
          <p:spPr>
            <a:xfrm>
              <a:off x="3127226" y="3702072"/>
              <a:ext cx="2060658"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E6F3E"/>
                  </a:solidFill>
                  <a:effectLst/>
                  <a:uLnTx/>
                  <a:uFillTx/>
                  <a:latin typeface="Arial" charset="0"/>
                  <a:ea typeface="Arial" charset="0"/>
                  <a:cs typeface="Arial" charset="0"/>
                </a:rPr>
                <a:t>Number of tickets</a:t>
              </a:r>
            </a:p>
          </p:txBody>
        </p:sp>
        <p:sp>
          <p:nvSpPr>
            <p:cNvPr id="15" name="Text Placeholder 33"/>
            <p:cNvSpPr txBox="1">
              <a:spLocks/>
            </p:cNvSpPr>
            <p:nvPr/>
          </p:nvSpPr>
          <p:spPr>
            <a:xfrm>
              <a:off x="7724284" y="3704682"/>
              <a:ext cx="2167863"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Planning to spend on</a:t>
              </a:r>
            </a:p>
          </p:txBody>
        </p:sp>
        <p:sp>
          <p:nvSpPr>
            <p:cNvPr id="16" name="Oval 15"/>
            <p:cNvSpPr/>
            <p:nvPr/>
          </p:nvSpPr>
          <p:spPr>
            <a:xfrm>
              <a:off x="1095861" y="2715267"/>
              <a:ext cx="814388" cy="814388"/>
            </a:xfrm>
            <a:prstGeom prst="ellipse">
              <a:avLst/>
            </a:prstGeom>
            <a:solidFill>
              <a:srgbClr val="96C1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7" name="Oval 16"/>
            <p:cNvSpPr/>
            <p:nvPr/>
          </p:nvSpPr>
          <p:spPr>
            <a:xfrm>
              <a:off x="8345410" y="2739410"/>
              <a:ext cx="814388" cy="814388"/>
            </a:xfrm>
            <a:prstGeom prst="ellipse">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8" name="Oval 17"/>
            <p:cNvSpPr/>
            <p:nvPr/>
          </p:nvSpPr>
          <p:spPr>
            <a:xfrm>
              <a:off x="3657728" y="2715267"/>
              <a:ext cx="814388" cy="814388"/>
            </a:xfrm>
            <a:prstGeom prst="ellipse">
              <a:avLst/>
            </a:prstGeom>
            <a:solidFill>
              <a:srgbClr val="EE6F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9" name="Oval 18"/>
            <p:cNvSpPr/>
            <p:nvPr/>
          </p:nvSpPr>
          <p:spPr>
            <a:xfrm>
              <a:off x="5990141" y="2720362"/>
              <a:ext cx="814388" cy="814388"/>
            </a:xfrm>
            <a:prstGeom prst="ellips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20" name="Text Placeholder 32"/>
            <p:cNvSpPr txBox="1">
              <a:spLocks/>
            </p:cNvSpPr>
            <p:nvPr/>
          </p:nvSpPr>
          <p:spPr>
            <a:xfrm>
              <a:off x="3058744" y="3997297"/>
              <a:ext cx="2060658"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rPr>
                <a:t>43</a:t>
              </a:r>
            </a:p>
          </p:txBody>
        </p:sp>
        <p:sp>
          <p:nvSpPr>
            <p:cNvPr id="21" name="Text Placeholder 32"/>
            <p:cNvSpPr txBox="1">
              <a:spLocks/>
            </p:cNvSpPr>
            <p:nvPr/>
          </p:nvSpPr>
          <p:spPr>
            <a:xfrm>
              <a:off x="5352198" y="4025507"/>
              <a:ext cx="2060658" cy="3933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rPr>
                <a:t>£1,118 a year</a:t>
              </a:r>
            </a:p>
          </p:txBody>
        </p:sp>
        <p:sp>
          <p:nvSpPr>
            <p:cNvPr id="22" name="Text Placeholder 32"/>
            <p:cNvSpPr txBox="1">
              <a:spLocks/>
            </p:cNvSpPr>
            <p:nvPr/>
          </p:nvSpPr>
          <p:spPr>
            <a:xfrm>
              <a:off x="7645651" y="4044928"/>
              <a:ext cx="2398894" cy="74717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Investing in club premises and equipment</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pic>
          <p:nvPicPr>
            <p:cNvPr id="23" name="Picture 22"/>
            <p:cNvPicPr>
              <a:picLocks noChangeAspect="1"/>
            </p:cNvPicPr>
            <p:nvPr/>
          </p:nvPicPr>
          <p:blipFill>
            <a:blip r:embed="rId2"/>
            <a:stretch>
              <a:fillRect/>
            </a:stretch>
          </p:blipFill>
          <p:spPr>
            <a:xfrm>
              <a:off x="7412856" y="1406477"/>
              <a:ext cx="2999492" cy="597460"/>
            </a:xfrm>
            <a:prstGeom prst="rect">
              <a:avLst/>
            </a:prstGeom>
          </p:spPr>
        </p:pic>
      </p:grpSp>
    </p:spTree>
    <p:extLst>
      <p:ext uri="{BB962C8B-B14F-4D97-AF65-F5344CB8AC3E}">
        <p14:creationId xmlns:p14="http://schemas.microsoft.com/office/powerpoint/2010/main" val="3051289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p:cNvSpPr txBox="1">
            <a:spLocks/>
          </p:cNvSpPr>
          <p:nvPr/>
        </p:nvSpPr>
        <p:spPr>
          <a:xfrm>
            <a:off x="537522" y="306952"/>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2400" b="1" dirty="0">
                <a:solidFill>
                  <a:srgbClr val="96C121"/>
                </a:solidFill>
                <a:latin typeface="Arial" charset="0"/>
                <a:ea typeface="Arial" charset="0"/>
                <a:cs typeface="Arial" charset="0"/>
              </a:rPr>
              <a:t>Introducing your new Lottery</a:t>
            </a:r>
            <a:endParaRPr lang="id-ID" sz="2400" b="1" dirty="0">
              <a:solidFill>
                <a:srgbClr val="96C121"/>
              </a:solidFill>
              <a:latin typeface="Arial" charset="0"/>
              <a:ea typeface="Arial" charset="0"/>
              <a:cs typeface="Arial" charset="0"/>
            </a:endParaRPr>
          </a:p>
        </p:txBody>
      </p:sp>
      <p:sp>
        <p:nvSpPr>
          <p:cNvPr id="22" name="Oval 21"/>
          <p:cNvSpPr/>
          <p:nvPr/>
        </p:nvSpPr>
        <p:spPr>
          <a:xfrm>
            <a:off x="537523" y="4460126"/>
            <a:ext cx="585787" cy="585787"/>
          </a:xfrm>
          <a:prstGeom prst="ellips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23" name="Text Placeholder 32"/>
          <p:cNvSpPr txBox="1">
            <a:spLocks/>
          </p:cNvSpPr>
          <p:nvPr/>
        </p:nvSpPr>
        <p:spPr>
          <a:xfrm>
            <a:off x="1279130" y="4373385"/>
            <a:ext cx="4507521" cy="11494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000" dirty="0">
                <a:solidFill>
                  <a:srgbClr val="44546A"/>
                </a:solidFill>
                <a:latin typeface="Arial" charset="0"/>
                <a:ea typeface="Arial" charset="0"/>
                <a:cs typeface="Arial" charset="0"/>
              </a:rPr>
              <a:t>The lottery is being launched to support </a:t>
            </a:r>
            <a:r>
              <a:rPr lang="en-US" sz="2000" b="1" dirty="0">
                <a:solidFill>
                  <a:srgbClr val="00A9C5"/>
                </a:solidFill>
                <a:latin typeface="Arial" charset="0"/>
                <a:ea typeface="Arial" charset="0"/>
                <a:cs typeface="Arial" charset="0"/>
              </a:rPr>
              <a:t>good causes </a:t>
            </a:r>
            <a:r>
              <a:rPr lang="en-US" sz="2000" dirty="0">
                <a:solidFill>
                  <a:srgbClr val="44546A"/>
                </a:solidFill>
                <a:latin typeface="Arial" charset="0"/>
                <a:ea typeface="Arial" charset="0"/>
                <a:cs typeface="Arial" charset="0"/>
              </a:rPr>
              <a:t>locally</a:t>
            </a:r>
          </a:p>
        </p:txBody>
      </p:sp>
      <p:sp>
        <p:nvSpPr>
          <p:cNvPr id="24" name="Oval 23"/>
          <p:cNvSpPr/>
          <p:nvPr/>
        </p:nvSpPr>
        <p:spPr>
          <a:xfrm>
            <a:off x="537522" y="1364770"/>
            <a:ext cx="585787" cy="585787"/>
          </a:xfrm>
          <a:prstGeom prst="ellipse">
            <a:avLst/>
          </a:prstGeom>
          <a:solidFill>
            <a:srgbClr val="96C1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25" name="Text Placeholder 32"/>
          <p:cNvSpPr txBox="1">
            <a:spLocks/>
          </p:cNvSpPr>
          <p:nvPr/>
        </p:nvSpPr>
        <p:spPr>
          <a:xfrm>
            <a:off x="1336417" y="1303608"/>
            <a:ext cx="4753181" cy="99517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000" b="1" dirty="0">
                <a:solidFill>
                  <a:srgbClr val="96C121"/>
                </a:solidFill>
                <a:latin typeface="Arial" charset="0"/>
                <a:ea typeface="Arial" charset="0"/>
                <a:cs typeface="Arial" charset="0"/>
              </a:rPr>
              <a:t>St Albans District Community Lottery </a:t>
            </a:r>
            <a:r>
              <a:rPr lang="en-GB" sz="2000" dirty="0">
                <a:solidFill>
                  <a:srgbClr val="44546A"/>
                </a:solidFill>
                <a:latin typeface="Arial" charset="0"/>
                <a:ea typeface="Arial" charset="0"/>
                <a:cs typeface="Arial" charset="0"/>
              </a:rPr>
              <a:t>is a new initiative from </a:t>
            </a:r>
            <a:r>
              <a:rPr lang="en-GB" sz="2000" b="1" dirty="0">
                <a:solidFill>
                  <a:srgbClr val="96C121"/>
                </a:solidFill>
                <a:latin typeface="Arial" charset="0"/>
                <a:ea typeface="Arial" charset="0"/>
                <a:cs typeface="Arial" charset="0"/>
              </a:rPr>
              <a:t>St Albans District Council </a:t>
            </a:r>
            <a:endParaRPr lang="en-US" sz="2000" b="1" dirty="0">
              <a:solidFill>
                <a:srgbClr val="96C121"/>
              </a:solidFill>
              <a:latin typeface="Arial" charset="0"/>
              <a:ea typeface="Arial" charset="0"/>
              <a:cs typeface="Arial" charset="0"/>
            </a:endParaRPr>
          </a:p>
        </p:txBody>
      </p:sp>
      <p:sp>
        <p:nvSpPr>
          <p:cNvPr id="26" name="Oval 25"/>
          <p:cNvSpPr/>
          <p:nvPr/>
        </p:nvSpPr>
        <p:spPr>
          <a:xfrm>
            <a:off x="537523" y="2895953"/>
            <a:ext cx="585787" cy="585787"/>
          </a:xfrm>
          <a:prstGeom prst="ellipse">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27" name="Text Placeholder 32"/>
          <p:cNvSpPr txBox="1">
            <a:spLocks/>
          </p:cNvSpPr>
          <p:nvPr/>
        </p:nvSpPr>
        <p:spPr>
          <a:xfrm>
            <a:off x="1336418" y="2682375"/>
            <a:ext cx="4753181" cy="130064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000" dirty="0">
                <a:solidFill>
                  <a:srgbClr val="44546A"/>
                </a:solidFill>
                <a:latin typeface="Arial" charset="0"/>
                <a:ea typeface="Arial" charset="0"/>
                <a:cs typeface="Arial" charset="0"/>
              </a:rPr>
              <a:t>Powered by expertise from </a:t>
            </a:r>
            <a:r>
              <a:rPr lang="en-US" sz="2000" b="1" dirty="0">
                <a:solidFill>
                  <a:srgbClr val="E6007E"/>
                </a:solidFill>
                <a:latin typeface="Arial" charset="0"/>
                <a:ea typeface="Arial" charset="0"/>
                <a:cs typeface="Arial" charset="0"/>
              </a:rPr>
              <a:t>Gatherwell Ltd </a:t>
            </a:r>
            <a:r>
              <a:rPr lang="en-US" sz="2000" dirty="0">
                <a:solidFill>
                  <a:srgbClr val="44546A"/>
                </a:solidFill>
                <a:latin typeface="Arial" charset="0"/>
                <a:ea typeface="Arial" charset="0"/>
                <a:cs typeface="Arial" charset="0"/>
              </a:rPr>
              <a:t>an established External Lottery Management Company</a:t>
            </a: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2471" y="865031"/>
            <a:ext cx="4931180" cy="4180882"/>
          </a:xfrm>
          <a:prstGeom prst="rect">
            <a:avLst/>
          </a:prstGeom>
        </p:spPr>
      </p:pic>
      <p:pic>
        <p:nvPicPr>
          <p:cNvPr id="3" name="Picture 2"/>
          <p:cNvPicPr>
            <a:picLocks noChangeAspect="1"/>
          </p:cNvPicPr>
          <p:nvPr/>
        </p:nvPicPr>
        <p:blipFill rotWithShape="1">
          <a:blip r:embed="rId3"/>
          <a:srcRect l="5557" r="4421"/>
          <a:stretch/>
        </p:blipFill>
        <p:spPr>
          <a:xfrm>
            <a:off x="6343649" y="1303961"/>
            <a:ext cx="4114801" cy="2349733"/>
          </a:xfrm>
          <a:prstGeom prst="rect">
            <a:avLst/>
          </a:prstGeom>
        </p:spPr>
      </p:pic>
      <p:pic>
        <p:nvPicPr>
          <p:cNvPr id="6" name="Picture 5">
            <a:extLst>
              <a:ext uri="{FF2B5EF4-FFF2-40B4-BE49-F238E27FC236}">
                <a16:creationId xmlns:a16="http://schemas.microsoft.com/office/drawing/2014/main" id="{837A16D5-8604-4F12-ACAB-87D00CDB8017}"/>
              </a:ext>
            </a:extLst>
          </p:cNvPr>
          <p:cNvPicPr>
            <a:picLocks noChangeAspect="1"/>
          </p:cNvPicPr>
          <p:nvPr/>
        </p:nvPicPr>
        <p:blipFill>
          <a:blip r:embed="rId4"/>
          <a:stretch>
            <a:fillRect/>
          </a:stretch>
        </p:blipFill>
        <p:spPr>
          <a:xfrm>
            <a:off x="6319590" y="1279890"/>
            <a:ext cx="4176942" cy="2397874"/>
          </a:xfrm>
          <a:prstGeom prst="rect">
            <a:avLst/>
          </a:prstGeom>
        </p:spPr>
      </p:pic>
      <p:pic>
        <p:nvPicPr>
          <p:cNvPr id="4" name="Picture 3">
            <a:extLst>
              <a:ext uri="{FF2B5EF4-FFF2-40B4-BE49-F238E27FC236}">
                <a16:creationId xmlns:a16="http://schemas.microsoft.com/office/drawing/2014/main" id="{3478D373-C411-41CA-B7EA-DD8FD82FACE9}"/>
              </a:ext>
            </a:extLst>
          </p:cNvPr>
          <p:cNvPicPr>
            <a:picLocks noChangeAspect="1"/>
          </p:cNvPicPr>
          <p:nvPr/>
        </p:nvPicPr>
        <p:blipFill>
          <a:blip r:embed="rId5"/>
          <a:stretch>
            <a:fillRect/>
          </a:stretch>
        </p:blipFill>
        <p:spPr>
          <a:xfrm>
            <a:off x="6319590" y="1279890"/>
            <a:ext cx="4176942" cy="2417689"/>
          </a:xfrm>
          <a:prstGeom prst="rect">
            <a:avLst/>
          </a:prstGeom>
        </p:spPr>
      </p:pic>
    </p:spTree>
    <p:extLst>
      <p:ext uri="{BB962C8B-B14F-4D97-AF65-F5344CB8AC3E}">
        <p14:creationId xmlns:p14="http://schemas.microsoft.com/office/powerpoint/2010/main" val="3520086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7521" y="332995"/>
            <a:ext cx="11338291" cy="5347730"/>
            <a:chOff x="537521" y="332995"/>
            <a:chExt cx="11338291" cy="5347730"/>
          </a:xfrm>
        </p:grpSpPr>
        <p:sp>
          <p:nvSpPr>
            <p:cNvPr id="5" name="Text Placeholder 2"/>
            <p:cNvSpPr txBox="1">
              <a:spLocks/>
            </p:cNvSpPr>
            <p:nvPr/>
          </p:nvSpPr>
          <p:spPr>
            <a:xfrm>
              <a:off x="537521" y="332995"/>
              <a:ext cx="11338291" cy="31929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Our Commitment</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sp>
          <p:nvSpPr>
            <p:cNvPr id="6" name="Text Placeholder 32"/>
            <p:cNvSpPr txBox="1">
              <a:spLocks/>
            </p:cNvSpPr>
            <p:nvPr/>
          </p:nvSpPr>
          <p:spPr>
            <a:xfrm>
              <a:off x="578573" y="990212"/>
              <a:ext cx="8932041" cy="5187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4546A"/>
                  </a:solidFill>
                  <a:effectLst/>
                  <a:uLnTx/>
                  <a:uFillTx/>
                  <a:latin typeface="Arial" charset="0"/>
                  <a:ea typeface="Arial" charset="0"/>
                  <a:cs typeface="Arial" charset="0"/>
                </a:rPr>
                <a:t>We want to make it as easy as possible for you to succeed. Signing up means you get:</a:t>
              </a:r>
            </a:p>
          </p:txBody>
        </p:sp>
        <p:sp>
          <p:nvSpPr>
            <p:cNvPr id="7" name="Oval 6"/>
            <p:cNvSpPr/>
            <p:nvPr/>
          </p:nvSpPr>
          <p:spPr>
            <a:xfrm>
              <a:off x="838801" y="3582508"/>
              <a:ext cx="585787" cy="585787"/>
            </a:xfrm>
            <a:prstGeom prst="ellips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8" name="Text Placeholder 33"/>
            <p:cNvSpPr txBox="1">
              <a:spLocks/>
            </p:cNvSpPr>
            <p:nvPr/>
          </p:nvSpPr>
          <p:spPr>
            <a:xfrm>
              <a:off x="1628201" y="3739787"/>
              <a:ext cx="8659052" cy="24915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A </a:t>
              </a:r>
              <a:r>
                <a:rPr kumimoji="0" lang="en-AU" sz="1600" b="1" i="0" u="none" strike="noStrike" kern="1200" cap="none" spc="0" normalizeH="0" baseline="0" noProof="0" dirty="0">
                  <a:ln>
                    <a:noFill/>
                  </a:ln>
                  <a:solidFill>
                    <a:srgbClr val="00A9C5"/>
                  </a:solidFill>
                  <a:effectLst/>
                  <a:uLnTx/>
                  <a:uFillTx/>
                  <a:latin typeface="Arial" charset="0"/>
                  <a:ea typeface="Arial" charset="0"/>
                  <a:cs typeface="Arial" charset="0"/>
                </a:rPr>
                <a:t>welcome pack </a:t>
              </a: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with all the information you need on how to build participation</a:t>
              </a:r>
            </a:p>
          </p:txBody>
        </p:sp>
        <p:sp>
          <p:nvSpPr>
            <p:cNvPr id="9" name="Oval 8"/>
            <p:cNvSpPr/>
            <p:nvPr/>
          </p:nvSpPr>
          <p:spPr>
            <a:xfrm>
              <a:off x="833262" y="1554038"/>
              <a:ext cx="585787" cy="585787"/>
            </a:xfrm>
            <a:prstGeom prst="ellipse">
              <a:avLst/>
            </a:prstGeom>
            <a:solidFill>
              <a:srgbClr val="EE6F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10" name="Text Placeholder 33"/>
            <p:cNvSpPr txBox="1">
              <a:spLocks/>
            </p:cNvSpPr>
            <p:nvPr/>
          </p:nvSpPr>
          <p:spPr>
            <a:xfrm>
              <a:off x="1621021" y="1709241"/>
              <a:ext cx="6568625" cy="29420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Your own </a:t>
              </a:r>
              <a:r>
                <a:rPr kumimoji="0" lang="en-AU" sz="1600" b="1" i="0" u="none" strike="noStrike" kern="1200" cap="none" spc="0" normalizeH="0" baseline="0" noProof="0" dirty="0">
                  <a:ln>
                    <a:noFill/>
                  </a:ln>
                  <a:solidFill>
                    <a:srgbClr val="EE6F3E"/>
                  </a:solidFill>
                  <a:effectLst/>
                  <a:uLnTx/>
                  <a:uFillTx/>
                  <a:latin typeface="Arial" charset="0"/>
                  <a:ea typeface="Arial" charset="0"/>
                  <a:cs typeface="Arial" charset="0"/>
                </a:rPr>
                <a:t>dedicated webpage </a:t>
              </a: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on the Lottery website</a:t>
              </a:r>
            </a:p>
          </p:txBody>
        </p:sp>
        <p:sp>
          <p:nvSpPr>
            <p:cNvPr id="12" name="Oval 11"/>
            <p:cNvSpPr/>
            <p:nvPr/>
          </p:nvSpPr>
          <p:spPr>
            <a:xfrm>
              <a:off x="839660" y="2217830"/>
              <a:ext cx="585787" cy="585787"/>
            </a:xfrm>
            <a:prstGeom prst="ellipse">
              <a:avLst/>
            </a:prstGeom>
            <a:solidFill>
              <a:srgbClr val="96C1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13" name="Text Placeholder 33"/>
            <p:cNvSpPr txBox="1">
              <a:spLocks/>
            </p:cNvSpPr>
            <p:nvPr/>
          </p:nvSpPr>
          <p:spPr>
            <a:xfrm>
              <a:off x="1621021" y="2347405"/>
              <a:ext cx="6762589" cy="23246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96C121"/>
                  </a:solidFill>
                  <a:effectLst/>
                  <a:uLnTx/>
                  <a:uFillTx/>
                  <a:latin typeface="Arial" charset="0"/>
                  <a:ea typeface="Arial" charset="0"/>
                  <a:cs typeface="Arial" charset="0"/>
                </a:rPr>
                <a:t>Bespoke marketing materials </a:t>
              </a: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co-branded with your cause</a:t>
              </a:r>
            </a:p>
          </p:txBody>
        </p:sp>
        <p:sp>
          <p:nvSpPr>
            <p:cNvPr id="14" name="Oval 13"/>
            <p:cNvSpPr/>
            <p:nvPr/>
          </p:nvSpPr>
          <p:spPr>
            <a:xfrm>
              <a:off x="833261" y="2904282"/>
              <a:ext cx="585787" cy="585787"/>
            </a:xfrm>
            <a:prstGeom prst="ellipse">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15" name="Text Placeholder 33"/>
            <p:cNvSpPr txBox="1">
              <a:spLocks/>
            </p:cNvSpPr>
            <p:nvPr/>
          </p:nvSpPr>
          <p:spPr>
            <a:xfrm>
              <a:off x="1628201" y="3057157"/>
              <a:ext cx="7412143" cy="43471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A</a:t>
              </a: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 dashboard </a:t>
              </a: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so you can see how you’re doing and who’s supporting you</a:t>
              </a:r>
            </a:p>
          </p:txBody>
        </p:sp>
        <p:sp>
          <p:nvSpPr>
            <p:cNvPr id="16" name="Oval 15"/>
            <p:cNvSpPr/>
            <p:nvPr/>
          </p:nvSpPr>
          <p:spPr>
            <a:xfrm>
              <a:off x="839660" y="4250642"/>
              <a:ext cx="585787" cy="585787"/>
            </a:xfrm>
            <a:prstGeom prst="ellipse">
              <a:avLst/>
            </a:prstGeom>
            <a:solidFill>
              <a:srgbClr val="BC3B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17" name="Text Placeholder 33"/>
            <p:cNvSpPr txBox="1">
              <a:spLocks/>
            </p:cNvSpPr>
            <p:nvPr/>
          </p:nvSpPr>
          <p:spPr>
            <a:xfrm>
              <a:off x="1621021" y="4296827"/>
              <a:ext cx="7813925" cy="5396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Weekly </a:t>
              </a:r>
              <a:r>
                <a:rPr kumimoji="0" lang="en-AU" sz="1600" b="1" i="0" u="none" strike="noStrike" kern="1200" cap="none" spc="0" normalizeH="0" baseline="0" noProof="0" dirty="0">
                  <a:ln>
                    <a:noFill/>
                  </a:ln>
                  <a:solidFill>
                    <a:srgbClr val="BC3B97"/>
                  </a:solidFill>
                  <a:effectLst/>
                  <a:uLnTx/>
                  <a:uFillTx/>
                  <a:latin typeface="Arial" charset="0"/>
                  <a:ea typeface="Arial" charset="0"/>
                  <a:cs typeface="Arial" charset="0"/>
                </a:rPr>
                <a:t>update emails </a:t>
              </a: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with your latest stats and the latest communication materials</a:t>
              </a:r>
            </a:p>
          </p:txBody>
        </p:sp>
        <p:sp>
          <p:nvSpPr>
            <p:cNvPr id="18" name="Rectangle 17"/>
            <p:cNvSpPr/>
            <p:nvPr/>
          </p:nvSpPr>
          <p:spPr>
            <a:xfrm>
              <a:off x="537521" y="5034394"/>
              <a:ext cx="8352681" cy="646331"/>
            </a:xfrm>
            <a:prstGeom prst="rect">
              <a:avLst/>
            </a:prstGeom>
          </p:spPr>
          <p:txBody>
            <a:bodyPr wrap="square">
              <a:spAutoFit/>
            </a:bodyPr>
            <a:lstStyle/>
            <a:p>
              <a:pPr marL="0" marR="0" lvl="1" indent="0" defTabSz="914400" eaLnBrk="1" fontAlgn="auto" latinLnBrk="0" hangingPunct="1">
                <a:lnSpc>
                  <a:spcPct val="100000"/>
                </a:lnSpc>
                <a:spcBef>
                  <a:spcPts val="0"/>
                </a:spcBef>
                <a:spcAft>
                  <a:spcPts val="600"/>
                </a:spcAft>
                <a:buClrTx/>
                <a:buSzTx/>
                <a:buFontTx/>
                <a:buNone/>
                <a:tabLst/>
                <a:defRPr/>
              </a:pPr>
              <a:r>
                <a:rPr kumimoji="0" lang="en-GB" sz="1800" b="1" i="0" u="none" strike="noStrike" kern="0" cap="none" spc="0" normalizeH="0" baseline="0" noProof="0" dirty="0">
                  <a:ln>
                    <a:noFill/>
                  </a:ln>
                  <a:solidFill>
                    <a:srgbClr val="44546A">
                      <a:lumMod val="75000"/>
                    </a:srgbClr>
                  </a:solidFill>
                  <a:effectLst/>
                  <a:uLnTx/>
                  <a:uFillTx/>
                  <a:latin typeface="Arial" panose="020B0604020202020204" pitchFamily="34" charset="0"/>
                  <a:cs typeface="Arial" panose="020B0604020202020204" pitchFamily="34" charset="0"/>
                </a:rPr>
                <a:t>PLUS</a:t>
              </a:r>
              <a:r>
                <a:rPr kumimoji="0" lang="en-GB" sz="1800" b="0" i="0" u="none" strike="noStrike" kern="0" cap="none" spc="0" normalizeH="0" baseline="0" noProof="0" dirty="0">
                  <a:ln>
                    <a:noFill/>
                  </a:ln>
                  <a:solidFill>
                    <a:srgbClr val="44546A">
                      <a:lumMod val="75000"/>
                    </a:srgbClr>
                  </a:solidFill>
                  <a:effectLst/>
                  <a:uLnTx/>
                  <a:uFillTx/>
                  <a:latin typeface="Arial" panose="020B0604020202020204" pitchFamily="34" charset="0"/>
                  <a:cs typeface="Arial" panose="020B0604020202020204" pitchFamily="34" charset="0"/>
                </a:rPr>
                <a:t> Your cause get </a:t>
              </a:r>
              <a:r>
                <a:rPr kumimoji="0" lang="en-GB" sz="1800" b="1" i="0" u="none" strike="noStrike" kern="0" cap="none" spc="0" normalizeH="0" baseline="0" noProof="0" dirty="0">
                  <a:ln>
                    <a:noFill/>
                  </a:ln>
                  <a:solidFill>
                    <a:srgbClr val="44546A">
                      <a:lumMod val="75000"/>
                    </a:srgbClr>
                  </a:solidFill>
                  <a:effectLst/>
                  <a:uLnTx/>
                  <a:uFillTx/>
                  <a:latin typeface="Arial" panose="020B0604020202020204" pitchFamily="34" charset="0"/>
                  <a:cs typeface="Arial" panose="020B0604020202020204" pitchFamily="34" charset="0"/>
                </a:rPr>
                <a:t>50% of every ticket sold </a:t>
              </a:r>
              <a:r>
                <a:rPr kumimoji="0" lang="en-GB" sz="1800" b="0" i="0" u="none" strike="noStrike" kern="0" cap="none" spc="0" normalizeH="0" baseline="0" noProof="0" dirty="0">
                  <a:ln>
                    <a:noFill/>
                  </a:ln>
                  <a:solidFill>
                    <a:srgbClr val="44546A">
                      <a:lumMod val="75000"/>
                    </a:srgbClr>
                  </a:solidFill>
                  <a:effectLst/>
                  <a:uLnTx/>
                  <a:uFillTx/>
                  <a:latin typeface="Arial" panose="020B0604020202020204" pitchFamily="34" charset="0"/>
                  <a:cs typeface="Arial" panose="020B0604020202020204" pitchFamily="34" charset="0"/>
                </a:rPr>
                <a:t>from your page – </a:t>
              </a:r>
              <a:br>
                <a:rPr kumimoji="0" lang="en-GB" sz="1800" b="0" i="0" u="none" strike="noStrike" kern="0" cap="none" spc="0" normalizeH="0" baseline="0" noProof="0" dirty="0">
                  <a:ln>
                    <a:noFill/>
                  </a:ln>
                  <a:solidFill>
                    <a:srgbClr val="44546A">
                      <a:lumMod val="75000"/>
                    </a:srgbClr>
                  </a:solidFill>
                  <a:effectLst/>
                  <a:uLnTx/>
                  <a:uFillTx/>
                  <a:latin typeface="Arial" panose="020B0604020202020204" pitchFamily="34" charset="0"/>
                  <a:cs typeface="Arial" panose="020B0604020202020204" pitchFamily="34" charset="0"/>
                </a:rPr>
              </a:br>
              <a:r>
                <a:rPr kumimoji="0" lang="en-GB" sz="1800" b="1" i="0" u="none" strike="noStrike" kern="0" cap="none" spc="0" normalizeH="0" baseline="0" noProof="0" dirty="0">
                  <a:ln>
                    <a:noFill/>
                  </a:ln>
                  <a:solidFill>
                    <a:srgbClr val="44546A">
                      <a:lumMod val="75000"/>
                    </a:srgbClr>
                  </a:solidFill>
                  <a:effectLst/>
                  <a:uLnTx/>
                  <a:uFillTx/>
                  <a:latin typeface="Arial" panose="020B0604020202020204" pitchFamily="34" charset="0"/>
                  <a:cs typeface="Arial" panose="020B0604020202020204" pitchFamily="34" charset="0"/>
                </a:rPr>
                <a:t>Paid straight into your nominated bank account every month!</a:t>
              </a:r>
            </a:p>
          </p:txBody>
        </p:sp>
        <p:pic>
          <p:nvPicPr>
            <p:cNvPr id="19" name="Picture 18"/>
            <p:cNvPicPr>
              <a:picLocks noChangeAspect="1"/>
            </p:cNvPicPr>
            <p:nvPr/>
          </p:nvPicPr>
          <p:blipFill rotWithShape="1">
            <a:blip r:embed="rId2"/>
            <a:srcRect l="1" t="60759" r="59617"/>
            <a:stretch/>
          </p:blipFill>
          <p:spPr>
            <a:xfrm>
              <a:off x="7557115" y="1641110"/>
              <a:ext cx="2612121" cy="2442561"/>
            </a:xfrm>
            <a:prstGeom prst="rect">
              <a:avLst/>
            </a:prstGeom>
          </p:spPr>
        </p:pic>
        <p:pic>
          <p:nvPicPr>
            <p:cNvPr id="20" name="Picture 19"/>
            <p:cNvPicPr>
              <a:picLocks noChangeAspect="1"/>
            </p:cNvPicPr>
            <p:nvPr/>
          </p:nvPicPr>
          <p:blipFill rotWithShape="1">
            <a:blip r:embed="rId2"/>
            <a:srcRect l="40362" t="68678" r="37791" b="6372"/>
            <a:stretch/>
          </p:blipFill>
          <p:spPr>
            <a:xfrm>
              <a:off x="10372847" y="2029511"/>
              <a:ext cx="1413164" cy="1552997"/>
            </a:xfrm>
            <a:prstGeom prst="rect">
              <a:avLst/>
            </a:prstGeom>
          </p:spPr>
        </p:pic>
        <p:sp>
          <p:nvSpPr>
            <p:cNvPr id="21" name="Oval 20"/>
            <p:cNvSpPr/>
            <p:nvPr/>
          </p:nvSpPr>
          <p:spPr>
            <a:xfrm>
              <a:off x="9712586" y="1249331"/>
              <a:ext cx="585787" cy="585787"/>
            </a:xfrm>
            <a:prstGeom prst="ellipse">
              <a:avLst/>
            </a:prstGeom>
            <a:solidFill>
              <a:srgbClr val="BC3B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grpSp>
    </p:spTree>
    <p:extLst>
      <p:ext uri="{BB962C8B-B14F-4D97-AF65-F5344CB8AC3E}">
        <p14:creationId xmlns:p14="http://schemas.microsoft.com/office/powerpoint/2010/main" val="1466445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7521" y="332995"/>
            <a:ext cx="11338291" cy="5031443"/>
            <a:chOff x="537521" y="332995"/>
            <a:chExt cx="11338291" cy="5031443"/>
          </a:xfrm>
        </p:grpSpPr>
        <p:sp>
          <p:nvSpPr>
            <p:cNvPr id="5" name="Text Placeholder 2"/>
            <p:cNvSpPr txBox="1">
              <a:spLocks/>
            </p:cNvSpPr>
            <p:nvPr/>
          </p:nvSpPr>
          <p:spPr>
            <a:xfrm>
              <a:off x="537521" y="332995"/>
              <a:ext cx="11338291" cy="31929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Your Commitment</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sp>
          <p:nvSpPr>
            <p:cNvPr id="6" name="Oval 5"/>
            <p:cNvSpPr/>
            <p:nvPr/>
          </p:nvSpPr>
          <p:spPr>
            <a:xfrm>
              <a:off x="868684" y="3983979"/>
              <a:ext cx="585787" cy="585787"/>
            </a:xfrm>
            <a:prstGeom prst="ellips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7" name="Text Placeholder 33"/>
            <p:cNvSpPr txBox="1">
              <a:spLocks/>
            </p:cNvSpPr>
            <p:nvPr/>
          </p:nvSpPr>
          <p:spPr>
            <a:xfrm>
              <a:off x="1639321" y="4148332"/>
              <a:ext cx="8659052" cy="24915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Help </a:t>
              </a:r>
              <a:r>
                <a:rPr kumimoji="0" lang="en-AU" sz="1600" b="1" i="0" u="none" strike="noStrike" kern="1200" cap="none" spc="0" normalizeH="0" baseline="0" noProof="0" dirty="0">
                  <a:ln>
                    <a:noFill/>
                  </a:ln>
                  <a:solidFill>
                    <a:srgbClr val="00A9C5"/>
                  </a:solidFill>
                  <a:effectLst/>
                  <a:uLnTx/>
                  <a:uFillTx/>
                  <a:latin typeface="Arial" charset="0"/>
                  <a:ea typeface="Arial" charset="0"/>
                  <a:cs typeface="Arial" charset="0"/>
                </a:rPr>
                <a:t>us </a:t>
              </a: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help</a:t>
              </a:r>
              <a:r>
                <a:rPr kumimoji="0" lang="en-AU" sz="1600" b="1" i="0" u="none" strike="noStrike" kern="1200" cap="none" spc="0" normalizeH="0" baseline="0" noProof="0" dirty="0">
                  <a:ln>
                    <a:noFill/>
                  </a:ln>
                  <a:solidFill>
                    <a:srgbClr val="00A9C5"/>
                  </a:solidFill>
                  <a:effectLst/>
                  <a:uLnTx/>
                  <a:uFillTx/>
                  <a:latin typeface="Arial" charset="0"/>
                  <a:ea typeface="Arial" charset="0"/>
                  <a:cs typeface="Arial" charset="0"/>
                </a:rPr>
                <a:t> you!</a:t>
              </a:r>
              <a:endPar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endParaRPr>
            </a:p>
          </p:txBody>
        </p:sp>
        <p:sp>
          <p:nvSpPr>
            <p:cNvPr id="8" name="Oval 7"/>
            <p:cNvSpPr/>
            <p:nvPr/>
          </p:nvSpPr>
          <p:spPr>
            <a:xfrm>
              <a:off x="831623" y="998037"/>
              <a:ext cx="585787" cy="585787"/>
            </a:xfrm>
            <a:prstGeom prst="ellipse">
              <a:avLst/>
            </a:prstGeom>
            <a:solidFill>
              <a:srgbClr val="EE6F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9" name="Text Placeholder 33"/>
            <p:cNvSpPr txBox="1">
              <a:spLocks/>
            </p:cNvSpPr>
            <p:nvPr/>
          </p:nvSpPr>
          <p:spPr>
            <a:xfrm>
              <a:off x="1581322" y="1157301"/>
              <a:ext cx="6568625" cy="29420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Sell </a:t>
              </a:r>
              <a:r>
                <a:rPr kumimoji="0" lang="en-AU" sz="1600" b="1" i="0" u="none" strike="noStrike" kern="1200" cap="none" spc="0" normalizeH="0" baseline="0" noProof="0" dirty="0">
                  <a:ln>
                    <a:noFill/>
                  </a:ln>
                  <a:solidFill>
                    <a:srgbClr val="EE6F3E"/>
                  </a:solidFill>
                  <a:effectLst/>
                  <a:uLnTx/>
                  <a:uFillTx/>
                  <a:latin typeface="Arial" charset="0"/>
                  <a:ea typeface="Arial" charset="0"/>
                  <a:cs typeface="Arial" charset="0"/>
                </a:rPr>
                <a:t>20 tickets </a:t>
              </a: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within 4 weeks of your cause going live</a:t>
              </a:r>
            </a:p>
          </p:txBody>
        </p:sp>
        <p:sp>
          <p:nvSpPr>
            <p:cNvPr id="10" name="Oval 9"/>
            <p:cNvSpPr/>
            <p:nvPr/>
          </p:nvSpPr>
          <p:spPr>
            <a:xfrm>
              <a:off x="850234" y="1689134"/>
              <a:ext cx="585787" cy="585787"/>
            </a:xfrm>
            <a:prstGeom prst="ellipse">
              <a:avLst/>
            </a:prstGeom>
            <a:solidFill>
              <a:srgbClr val="96C1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12" name="Text Placeholder 33"/>
            <p:cNvSpPr txBox="1">
              <a:spLocks/>
            </p:cNvSpPr>
            <p:nvPr/>
          </p:nvSpPr>
          <p:spPr>
            <a:xfrm>
              <a:off x="1581322" y="1843287"/>
              <a:ext cx="6762589" cy="23246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96C121"/>
                  </a:solidFill>
                  <a:effectLst/>
                  <a:uLnTx/>
                  <a:uFillTx/>
                  <a:latin typeface="Arial" charset="0"/>
                  <a:ea typeface="Arial" charset="0"/>
                  <a:cs typeface="Arial" charset="0"/>
                </a:rPr>
                <a:t>Staffed </a:t>
              </a: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email address(</a:t>
              </a:r>
              <a:r>
                <a:rPr kumimoji="0" lang="en-AU" sz="1600" b="0" i="0" u="none" strike="noStrike" kern="1200" cap="none" spc="0" normalizeH="0" baseline="0" noProof="0" dirty="0" err="1">
                  <a:ln>
                    <a:noFill/>
                  </a:ln>
                  <a:solidFill>
                    <a:srgbClr val="44546A">
                      <a:lumMod val="75000"/>
                    </a:srgbClr>
                  </a:solidFill>
                  <a:effectLst/>
                  <a:uLnTx/>
                  <a:uFillTx/>
                  <a:latin typeface="Arial" charset="0"/>
                  <a:ea typeface="Arial" charset="0"/>
                  <a:cs typeface="Arial" charset="0"/>
                </a:rPr>
                <a:t>es</a:t>
              </a: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a:t>
              </a:r>
            </a:p>
          </p:txBody>
        </p:sp>
        <p:sp>
          <p:nvSpPr>
            <p:cNvPr id="13" name="Oval 12"/>
            <p:cNvSpPr/>
            <p:nvPr/>
          </p:nvSpPr>
          <p:spPr>
            <a:xfrm>
              <a:off x="839660" y="2384101"/>
              <a:ext cx="585787" cy="585787"/>
            </a:xfrm>
            <a:prstGeom prst="ellipse">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14" name="Text Placeholder 33"/>
            <p:cNvSpPr txBox="1">
              <a:spLocks/>
            </p:cNvSpPr>
            <p:nvPr/>
          </p:nvSpPr>
          <p:spPr>
            <a:xfrm>
              <a:off x="1639321" y="2468083"/>
              <a:ext cx="5142480" cy="16414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Use your</a:t>
              </a: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 dashboard </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AU" sz="15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Track your own performance</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AU" sz="15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Use of the dedicated marketing material</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AU" sz="15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Upload bank details so we can pay you</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AU" sz="15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rPr>
                <a:t>Keep your cause message updated – tell your supporters how their money is helping</a:t>
              </a:r>
            </a:p>
          </p:txBody>
        </p:sp>
        <p:sp>
          <p:nvSpPr>
            <p:cNvPr id="15" name="Oval 14"/>
            <p:cNvSpPr/>
            <p:nvPr/>
          </p:nvSpPr>
          <p:spPr>
            <a:xfrm>
              <a:off x="866386" y="4678946"/>
              <a:ext cx="585787" cy="585787"/>
            </a:xfrm>
            <a:prstGeom prst="ellipse">
              <a:avLst/>
            </a:prstGeom>
            <a:solidFill>
              <a:srgbClr val="BC3B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FontAwesome" pitchFamily="2" charset="0"/>
                <a:ea typeface="+mn-ea"/>
                <a:cs typeface="+mn-cs"/>
              </a:endParaRPr>
            </a:p>
          </p:txBody>
        </p:sp>
        <p:sp>
          <p:nvSpPr>
            <p:cNvPr id="16" name="Text Placeholder 33"/>
            <p:cNvSpPr txBox="1">
              <a:spLocks/>
            </p:cNvSpPr>
            <p:nvPr/>
          </p:nvSpPr>
          <p:spPr>
            <a:xfrm>
              <a:off x="1639321" y="4824836"/>
              <a:ext cx="7813925" cy="5396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BC3B97"/>
                  </a:solidFill>
                  <a:effectLst/>
                  <a:uLnTx/>
                  <a:uFillTx/>
                  <a:latin typeface="Arial" charset="0"/>
                  <a:ea typeface="Arial" charset="0"/>
                  <a:cs typeface="Arial" charset="0"/>
                </a:rPr>
                <a:t>Spread the word!</a:t>
              </a:r>
              <a:endParaRPr kumimoji="0" lang="en-AU" sz="1600" b="0" i="0" u="none" strike="noStrike" kern="1200" cap="none" spc="0" normalizeH="0" baseline="0" noProof="0" dirty="0">
                <a:ln>
                  <a:noFill/>
                </a:ln>
                <a:solidFill>
                  <a:srgbClr val="44546A">
                    <a:lumMod val="75000"/>
                  </a:srgbClr>
                </a:solidFill>
                <a:effectLst/>
                <a:uLnTx/>
                <a:uFillTx/>
                <a:latin typeface="Arial" charset="0"/>
                <a:ea typeface="Arial" charset="0"/>
                <a:cs typeface="Arial" charset="0"/>
              </a:endParaRPr>
            </a:p>
          </p:txBody>
        </p:sp>
        <p:pic>
          <p:nvPicPr>
            <p:cNvPr id="17" name="Picture 16"/>
            <p:cNvPicPr>
              <a:picLocks noChangeAspect="1"/>
            </p:cNvPicPr>
            <p:nvPr/>
          </p:nvPicPr>
          <p:blipFill>
            <a:blip r:embed="rId2"/>
            <a:stretch>
              <a:fillRect/>
            </a:stretch>
          </p:blipFill>
          <p:spPr>
            <a:xfrm>
              <a:off x="5978311" y="1079638"/>
              <a:ext cx="5021801" cy="4031927"/>
            </a:xfrm>
            <a:prstGeom prst="rect">
              <a:avLst/>
            </a:prstGeom>
          </p:spPr>
        </p:pic>
      </p:grpSp>
    </p:spTree>
    <p:extLst>
      <p:ext uri="{BB962C8B-B14F-4D97-AF65-F5344CB8AC3E}">
        <p14:creationId xmlns:p14="http://schemas.microsoft.com/office/powerpoint/2010/main" val="3416026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51560" y="332995"/>
            <a:ext cx="14829986" cy="5276805"/>
            <a:chOff x="-3051560" y="332995"/>
            <a:chExt cx="14829986" cy="5276805"/>
          </a:xfrm>
        </p:grpSpPr>
        <p:sp>
          <p:nvSpPr>
            <p:cNvPr id="5" name="Freeform 4"/>
            <p:cNvSpPr/>
            <p:nvPr/>
          </p:nvSpPr>
          <p:spPr>
            <a:xfrm>
              <a:off x="-3051560" y="1531193"/>
              <a:ext cx="13101738" cy="3536981"/>
            </a:xfrm>
            <a:custGeom>
              <a:avLst/>
              <a:gdLst>
                <a:gd name="connsiteX0" fmla="*/ 0 w 9735670"/>
                <a:gd name="connsiteY0" fmla="*/ 553392 h 2480089"/>
                <a:gd name="connsiteX1" fmla="*/ 2124635 w 9735670"/>
                <a:gd name="connsiteY1" fmla="*/ 2207380 h 2480089"/>
                <a:gd name="connsiteX2" fmla="*/ 3818965 w 9735670"/>
                <a:gd name="connsiteY2" fmla="*/ 2062 h 2480089"/>
                <a:gd name="connsiteX3" fmla="*/ 5795682 w 9735670"/>
                <a:gd name="connsiteY3" fmla="*/ 1777074 h 2480089"/>
                <a:gd name="connsiteX4" fmla="*/ 7826188 w 9735670"/>
                <a:gd name="connsiteY4" fmla="*/ 149980 h 2480089"/>
                <a:gd name="connsiteX5" fmla="*/ 9170894 w 9735670"/>
                <a:gd name="connsiteY5" fmla="*/ 2462874 h 2480089"/>
                <a:gd name="connsiteX6" fmla="*/ 9735670 w 9735670"/>
                <a:gd name="connsiteY6" fmla="*/ 1266086 h 2480089"/>
                <a:gd name="connsiteX7" fmla="*/ 9735670 w 9735670"/>
                <a:gd name="connsiteY7" fmla="*/ 1266086 h 248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5670" h="2480089">
                  <a:moveTo>
                    <a:pt x="0" y="553392"/>
                  </a:moveTo>
                  <a:cubicBezTo>
                    <a:pt x="744070" y="1426330"/>
                    <a:pt x="1488141" y="2299268"/>
                    <a:pt x="2124635" y="2207380"/>
                  </a:cubicBezTo>
                  <a:cubicBezTo>
                    <a:pt x="2761129" y="2115492"/>
                    <a:pt x="3207124" y="73780"/>
                    <a:pt x="3818965" y="2062"/>
                  </a:cubicBezTo>
                  <a:cubicBezTo>
                    <a:pt x="4430806" y="-69656"/>
                    <a:pt x="5127812" y="1752421"/>
                    <a:pt x="5795682" y="1777074"/>
                  </a:cubicBezTo>
                  <a:cubicBezTo>
                    <a:pt x="6463553" y="1801727"/>
                    <a:pt x="7263653" y="35680"/>
                    <a:pt x="7826188" y="149980"/>
                  </a:cubicBezTo>
                  <a:cubicBezTo>
                    <a:pt x="8388723" y="264280"/>
                    <a:pt x="8852647" y="2276856"/>
                    <a:pt x="9170894" y="2462874"/>
                  </a:cubicBezTo>
                  <a:cubicBezTo>
                    <a:pt x="9489141" y="2648892"/>
                    <a:pt x="9735670" y="1266086"/>
                    <a:pt x="9735670" y="1266086"/>
                  </a:cubicBezTo>
                  <a:lnTo>
                    <a:pt x="9735670" y="1266086"/>
                  </a:lnTo>
                </a:path>
              </a:pathLst>
            </a:custGeom>
            <a:noFill/>
            <a:ln w="28575" cap="flat" cmpd="sng" algn="ctr">
              <a:solidFill>
                <a:srgbClr val="E6007E"/>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2"/>
            <p:cNvSpPr txBox="1">
              <a:spLocks/>
            </p:cNvSpPr>
            <p:nvPr/>
          </p:nvSpPr>
          <p:spPr>
            <a:xfrm>
              <a:off x="873187" y="332995"/>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Key dates</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grpSp>
          <p:nvGrpSpPr>
            <p:cNvPr id="7" name="Group 6"/>
            <p:cNvGrpSpPr/>
            <p:nvPr/>
          </p:nvGrpSpPr>
          <p:grpSpPr>
            <a:xfrm>
              <a:off x="950257" y="947599"/>
              <a:ext cx="2405700" cy="2382981"/>
              <a:chOff x="786270" y="1463832"/>
              <a:chExt cx="1640400" cy="1640400"/>
            </a:xfrm>
          </p:grpSpPr>
          <p:sp>
            <p:nvSpPr>
              <p:cNvPr id="14" name="Oval 13"/>
              <p:cNvSpPr/>
              <p:nvPr/>
            </p:nvSpPr>
            <p:spPr>
              <a:xfrm>
                <a:off x="786270" y="1463832"/>
                <a:ext cx="1640400" cy="1640400"/>
              </a:xfrm>
              <a:prstGeom prst="ellipse">
                <a:avLst/>
              </a:prstGeom>
              <a:solidFill>
                <a:srgbClr val="96C121"/>
              </a:solidFill>
              <a:ln w="1270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33"/>
              <p:cNvSpPr txBox="1">
                <a:spLocks/>
              </p:cNvSpPr>
              <p:nvPr/>
            </p:nvSpPr>
            <p:spPr>
              <a:xfrm>
                <a:off x="894252" y="1807668"/>
                <a:ext cx="1370649" cy="127871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3600" b="1" i="0" u="none" strike="noStrike" kern="1200" cap="none" spc="0" normalizeH="0" baseline="0" noProof="0" dirty="0">
                    <a:ln>
                      <a:noFill/>
                    </a:ln>
                    <a:solidFill>
                      <a:prstClr val="white"/>
                    </a:solidFill>
                    <a:effectLst/>
                    <a:uLnTx/>
                    <a:uFillTx/>
                    <a:latin typeface="Arial" charset="0"/>
                    <a:ea typeface="Arial" charset="0"/>
                    <a:cs typeface="Arial" charset="0"/>
                  </a:rPr>
                  <a:t>TODAY</a:t>
                </a:r>
              </a:p>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400" b="1" i="0" u="none" strike="noStrike" kern="1200" cap="none" spc="0" normalizeH="0" baseline="0" noProof="0" dirty="0">
                    <a:ln>
                      <a:noFill/>
                    </a:ln>
                    <a:solidFill>
                      <a:prstClr val="white"/>
                    </a:solidFill>
                    <a:effectLst/>
                    <a:uLnTx/>
                    <a:uFillTx/>
                    <a:latin typeface="Arial" charset="0"/>
                    <a:ea typeface="Arial" charset="0"/>
                    <a:cs typeface="Arial" charset="0"/>
                  </a:rPr>
                  <a:t>Good Cause Launch</a:t>
                </a:r>
                <a:endParaRPr kumimoji="0" lang="en-AU" sz="140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grpSp>
        <p:sp>
          <p:nvSpPr>
            <p:cNvPr id="8" name="Oval 7"/>
            <p:cNvSpPr/>
            <p:nvPr/>
          </p:nvSpPr>
          <p:spPr>
            <a:xfrm>
              <a:off x="3706552" y="3244556"/>
              <a:ext cx="2443164" cy="2365244"/>
            </a:xfrm>
            <a:prstGeom prst="ellipse">
              <a:avLst/>
            </a:prstGeom>
            <a:solidFill>
              <a:srgbClr val="00A9C5"/>
            </a:solidFill>
            <a:ln w="1270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6111414" y="637618"/>
              <a:ext cx="2413203" cy="2398982"/>
            </a:xfrm>
            <a:prstGeom prst="ellipse">
              <a:avLst/>
            </a:prstGeom>
            <a:solidFill>
              <a:srgbClr val="EE6F3E"/>
            </a:solidFill>
            <a:ln w="1270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73062">
              <a:off x="9809599" y="1559722"/>
              <a:ext cx="1072103" cy="1989938"/>
            </a:xfrm>
            <a:prstGeom prst="rect">
              <a:avLst/>
            </a:prstGeom>
          </p:spPr>
        </p:pic>
        <p:sp>
          <p:nvSpPr>
            <p:cNvPr id="12" name="Text Placeholder 33"/>
            <p:cNvSpPr txBox="1">
              <a:spLocks/>
            </p:cNvSpPr>
            <p:nvPr/>
          </p:nvSpPr>
          <p:spPr>
            <a:xfrm>
              <a:off x="3722736" y="3418567"/>
              <a:ext cx="2299461" cy="185756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3600" b="1" dirty="0">
                  <a:solidFill>
                    <a:prstClr val="white"/>
                  </a:solidFill>
                  <a:latin typeface="Arial" charset="0"/>
                  <a:ea typeface="Arial" charset="0"/>
                  <a:cs typeface="Arial" charset="0"/>
                </a:rPr>
                <a:t>22</a:t>
              </a:r>
              <a:r>
                <a:rPr lang="en-AU" sz="3600" b="1" baseline="30000" dirty="0">
                  <a:solidFill>
                    <a:prstClr val="white"/>
                  </a:solidFill>
                  <a:latin typeface="Arial" charset="0"/>
                  <a:ea typeface="Arial" charset="0"/>
                  <a:cs typeface="Arial" charset="0"/>
                </a:rPr>
                <a:t>nd</a:t>
              </a:r>
              <a:r>
                <a:rPr lang="en-AU" sz="3600" b="1" dirty="0">
                  <a:solidFill>
                    <a:prstClr val="white"/>
                  </a:solidFill>
                  <a:latin typeface="Arial" charset="0"/>
                  <a:ea typeface="Arial" charset="0"/>
                  <a:cs typeface="Arial" charset="0"/>
                </a:rPr>
                <a:t> </a:t>
              </a:r>
              <a:r>
                <a:rPr kumimoji="0" lang="en-AU" sz="3600" b="1" i="0" u="none" strike="noStrike" kern="1200" cap="none" spc="0" normalizeH="0" baseline="0" noProof="0" dirty="0">
                  <a:ln>
                    <a:noFill/>
                  </a:ln>
                  <a:solidFill>
                    <a:prstClr val="white"/>
                  </a:solidFill>
                  <a:effectLst/>
                  <a:uLnTx/>
                  <a:uFillTx/>
                  <a:latin typeface="Arial" charset="0"/>
                  <a:ea typeface="Arial" charset="0"/>
                  <a:cs typeface="Arial" charset="0"/>
                </a:rPr>
                <a:t> March </a:t>
              </a:r>
              <a:r>
                <a:rPr kumimoji="0" lang="en-AU" sz="2400" b="1" i="0" u="none" strike="noStrike" kern="1200" cap="none" spc="0" normalizeH="0" baseline="0" noProof="0" dirty="0">
                  <a:ln>
                    <a:noFill/>
                  </a:ln>
                  <a:solidFill>
                    <a:prstClr val="white"/>
                  </a:solidFill>
                  <a:effectLst/>
                  <a:uLnTx/>
                  <a:uFillTx/>
                  <a:latin typeface="Arial" charset="0"/>
                  <a:ea typeface="Arial" charset="0"/>
                  <a:cs typeface="Arial" charset="0"/>
                </a:rPr>
                <a:t>Tickets open to players</a:t>
              </a:r>
              <a:endParaRPr kumimoji="0" lang="en-AU" sz="140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3" name="Text Placeholder 33"/>
            <p:cNvSpPr txBox="1">
              <a:spLocks/>
            </p:cNvSpPr>
            <p:nvPr/>
          </p:nvSpPr>
          <p:spPr>
            <a:xfrm>
              <a:off x="5979683" y="989567"/>
              <a:ext cx="2600464" cy="185756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3600" b="1" i="0" u="none" strike="noStrike" kern="1200" cap="none" spc="0" normalizeH="0" baseline="0" noProof="0" dirty="0">
                  <a:ln>
                    <a:noFill/>
                  </a:ln>
                  <a:solidFill>
                    <a:prstClr val="white"/>
                  </a:solidFill>
                  <a:effectLst/>
                  <a:uLnTx/>
                  <a:uFillTx/>
                  <a:latin typeface="Arial" charset="0"/>
                  <a:ea typeface="Arial" charset="0"/>
                  <a:cs typeface="Arial" charset="0"/>
                </a:rPr>
                <a:t>23</a:t>
              </a:r>
              <a:r>
                <a:rPr kumimoji="0" lang="en-AU" sz="3600" b="1" i="0" u="none" strike="noStrike" kern="1200" cap="none" spc="0" normalizeH="0" baseline="30000" noProof="0" dirty="0">
                  <a:ln>
                    <a:noFill/>
                  </a:ln>
                  <a:solidFill>
                    <a:prstClr val="white"/>
                  </a:solidFill>
                  <a:effectLst/>
                  <a:uLnTx/>
                  <a:uFillTx/>
                  <a:latin typeface="Arial" charset="0"/>
                  <a:ea typeface="Arial" charset="0"/>
                  <a:cs typeface="Arial" charset="0"/>
                </a:rPr>
                <a:t>rd</a:t>
              </a:r>
              <a:r>
                <a:rPr kumimoji="0" lang="en-AU" sz="3600" b="1" i="0" u="none" strike="noStrike" kern="1200" cap="none" spc="0" normalizeH="0" baseline="0" noProof="0" dirty="0">
                  <a:ln>
                    <a:noFill/>
                  </a:ln>
                  <a:solidFill>
                    <a:prstClr val="white"/>
                  </a:solidFill>
                  <a:effectLst/>
                  <a:uLnTx/>
                  <a:uFillTx/>
                  <a:latin typeface="Arial" charset="0"/>
                  <a:ea typeface="Arial" charset="0"/>
                  <a:cs typeface="Arial" charset="0"/>
                </a:rPr>
                <a:t>  </a:t>
              </a:r>
            </a:p>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3600" b="1" dirty="0">
                  <a:solidFill>
                    <a:prstClr val="white"/>
                  </a:solidFill>
                  <a:latin typeface="Arial" charset="0"/>
                  <a:ea typeface="Arial" charset="0"/>
                  <a:cs typeface="Arial" charset="0"/>
                </a:rPr>
                <a:t>April</a:t>
              </a:r>
              <a:endParaRPr kumimoji="0" lang="en-AU" sz="3600" b="1"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400" b="1" i="0" u="none" strike="noStrike" kern="1200" cap="none" spc="0" normalizeH="0" baseline="0" noProof="0" dirty="0">
                  <a:ln>
                    <a:noFill/>
                  </a:ln>
                  <a:solidFill>
                    <a:prstClr val="white"/>
                  </a:solidFill>
                  <a:effectLst/>
                  <a:uLnTx/>
                  <a:uFillTx/>
                  <a:latin typeface="Arial" charset="0"/>
                  <a:ea typeface="Arial" charset="0"/>
                  <a:cs typeface="Arial" charset="0"/>
                </a:rPr>
                <a:t>First Draw</a:t>
              </a:r>
              <a:endParaRPr kumimoji="0" lang="en-AU" sz="140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1095580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9082" y="2671875"/>
            <a:ext cx="5892800" cy="1200329"/>
          </a:xfrm>
          <a:prstGeom prst="rect">
            <a:avLst/>
          </a:prstGeom>
          <a:noFill/>
        </p:spPr>
        <p:txBody>
          <a:bodyPr wrap="square" rtlCol="0">
            <a:spAutoFit/>
          </a:bodyPr>
          <a:lstStyle/>
          <a:p>
            <a:r>
              <a:rPr lang="en-GB" sz="7200" dirty="0">
                <a:solidFill>
                  <a:srgbClr val="E72582"/>
                </a:solidFill>
              </a:rPr>
              <a:t>Questions?</a:t>
            </a:r>
          </a:p>
        </p:txBody>
      </p:sp>
    </p:spTree>
    <p:extLst>
      <p:ext uri="{BB962C8B-B14F-4D97-AF65-F5344CB8AC3E}">
        <p14:creationId xmlns:p14="http://schemas.microsoft.com/office/powerpoint/2010/main" val="3648931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734469" y="474803"/>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2400" b="1" dirty="0">
                <a:solidFill>
                  <a:srgbClr val="92D050"/>
                </a:solidFill>
                <a:latin typeface="Arial" charset="0"/>
                <a:ea typeface="Arial" charset="0"/>
                <a:cs typeface="Arial" charset="0"/>
              </a:rPr>
              <a:t>How it works</a:t>
            </a:r>
            <a:endParaRPr lang="id-ID" sz="2400" b="1" dirty="0">
              <a:solidFill>
                <a:srgbClr val="92D050"/>
              </a:solidFill>
              <a:latin typeface="Arial" charset="0"/>
              <a:ea typeface="Arial" charset="0"/>
              <a:cs typeface="Arial" charset="0"/>
            </a:endParaRPr>
          </a:p>
        </p:txBody>
      </p:sp>
      <p:sp>
        <p:nvSpPr>
          <p:cNvPr id="5" name="Content Placeholder 2"/>
          <p:cNvSpPr txBox="1">
            <a:spLocks/>
          </p:cNvSpPr>
          <p:nvPr/>
        </p:nvSpPr>
        <p:spPr>
          <a:xfrm>
            <a:off x="734469" y="1086731"/>
            <a:ext cx="10515600" cy="435133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How it works for supporters</a:t>
            </a:r>
          </a:p>
          <a:p>
            <a:pPr marL="228600" marR="0" lvl="0" indent="-228600" algn="l" defTabSz="914400" rtl="0" eaLnBrk="1" fontAlgn="auto" latinLnBrk="0" hangingPunct="1">
              <a:lnSpc>
                <a:spcPct val="15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Splitting the pound</a:t>
            </a:r>
          </a:p>
          <a:p>
            <a:pPr marL="228600" marR="0" lvl="0" indent="-228600" algn="l" defTabSz="914400" rtl="0" eaLnBrk="1" fontAlgn="auto" latinLnBrk="0" hangingPunct="1">
              <a:lnSpc>
                <a:spcPct val="15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Prizes</a:t>
            </a:r>
          </a:p>
          <a:p>
            <a:pPr marL="228600" marR="0" lvl="0" indent="-228600" algn="l" defTabSz="914400" rtl="0" eaLnBrk="1" fontAlgn="auto" latinLnBrk="0" hangingPunct="1">
              <a:lnSpc>
                <a:spcPct val="15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How it works for good causes</a:t>
            </a:r>
          </a:p>
          <a:p>
            <a:pPr marL="228600" marR="0" lvl="0" indent="-228600" algn="l" defTabSz="914400" rtl="0" eaLnBrk="1" fontAlgn="auto" latinLnBrk="0" hangingPunct="1">
              <a:lnSpc>
                <a:spcPct val="15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Good cause support</a:t>
            </a:r>
          </a:p>
          <a:p>
            <a:pPr marL="228600" marR="0" lvl="0" indent="-228600" algn="l" defTabSz="914400" rtl="0" eaLnBrk="1" fontAlgn="auto" latinLnBrk="0" hangingPunct="1">
              <a:lnSpc>
                <a:spcPct val="15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Your commitment</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6877" y="145619"/>
            <a:ext cx="6086460" cy="5856999"/>
          </a:xfrm>
          <a:prstGeom prst="rect">
            <a:avLst/>
          </a:prstGeom>
        </p:spPr>
      </p:pic>
    </p:spTree>
    <p:extLst>
      <p:ext uri="{BB962C8B-B14F-4D97-AF65-F5344CB8AC3E}">
        <p14:creationId xmlns:p14="http://schemas.microsoft.com/office/powerpoint/2010/main" val="852258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26024" y="26126"/>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2400" b="1" dirty="0">
                <a:solidFill>
                  <a:srgbClr val="92D050"/>
                </a:solidFill>
                <a:latin typeface="Arial" charset="0"/>
                <a:ea typeface="Arial" charset="0"/>
                <a:cs typeface="Arial" charset="0"/>
              </a:rPr>
              <a:t>How the lottery works</a:t>
            </a:r>
            <a:endParaRPr lang="id-ID" sz="2400" b="1" dirty="0">
              <a:solidFill>
                <a:srgbClr val="92D050"/>
              </a:solidFill>
              <a:latin typeface="Arial" charset="0"/>
              <a:ea typeface="Arial" charset="0"/>
              <a:cs typeface="Arial" charset="0"/>
            </a:endParaRPr>
          </a:p>
        </p:txBody>
      </p:sp>
      <p:sp>
        <p:nvSpPr>
          <p:cNvPr id="97" name="Oval 96"/>
          <p:cNvSpPr/>
          <p:nvPr/>
        </p:nvSpPr>
        <p:spPr>
          <a:xfrm>
            <a:off x="4549511" y="720921"/>
            <a:ext cx="2346267" cy="2346267"/>
          </a:xfrm>
          <a:prstGeom prst="ellipse">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6C121"/>
              </a:solidFill>
            </a:endParaRPr>
          </a:p>
        </p:txBody>
      </p:sp>
      <p:sp>
        <p:nvSpPr>
          <p:cNvPr id="98" name="Text Placeholder 33"/>
          <p:cNvSpPr txBox="1">
            <a:spLocks/>
          </p:cNvSpPr>
          <p:nvPr/>
        </p:nvSpPr>
        <p:spPr>
          <a:xfrm>
            <a:off x="4331450" y="1431399"/>
            <a:ext cx="2834640" cy="89120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AU" sz="2400" b="1" dirty="0">
                <a:solidFill>
                  <a:schemeClr val="bg1"/>
                </a:solidFill>
                <a:latin typeface="Arial" charset="0"/>
                <a:ea typeface="Arial" charset="0"/>
                <a:cs typeface="Arial" charset="0"/>
              </a:rPr>
              <a:t>How it works</a:t>
            </a:r>
          </a:p>
          <a:p>
            <a:pPr marL="0" indent="0" algn="ctr">
              <a:lnSpc>
                <a:spcPct val="100000"/>
              </a:lnSpc>
              <a:spcBef>
                <a:spcPts val="0"/>
              </a:spcBef>
              <a:buNone/>
            </a:pPr>
            <a:r>
              <a:rPr lang="en-AU" sz="3200" b="1" dirty="0">
                <a:solidFill>
                  <a:schemeClr val="bg1"/>
                </a:solidFill>
                <a:latin typeface="Arial" charset="0"/>
                <a:ea typeface="Arial" charset="0"/>
                <a:cs typeface="Arial" charset="0"/>
              </a:rPr>
              <a:t>Supporters</a:t>
            </a:r>
          </a:p>
        </p:txBody>
      </p:sp>
      <p:sp>
        <p:nvSpPr>
          <p:cNvPr id="99" name="Oval 98"/>
          <p:cNvSpPr/>
          <p:nvPr/>
        </p:nvSpPr>
        <p:spPr>
          <a:xfrm>
            <a:off x="4377000" y="548047"/>
            <a:ext cx="2665887" cy="2665887"/>
          </a:xfrm>
          <a:prstGeom prst="ellipse">
            <a:avLst/>
          </a:prstGeom>
          <a:noFill/>
          <a:ln>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4298599" y="1657917"/>
            <a:ext cx="208328" cy="208328"/>
          </a:xfrm>
          <a:prstGeom prst="ellipse">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6C121"/>
              </a:solidFill>
            </a:endParaRPr>
          </a:p>
        </p:txBody>
      </p:sp>
      <p:sp>
        <p:nvSpPr>
          <p:cNvPr id="101" name="Oval 100"/>
          <p:cNvSpPr/>
          <p:nvPr/>
        </p:nvSpPr>
        <p:spPr>
          <a:xfrm>
            <a:off x="4554107" y="2590733"/>
            <a:ext cx="208328" cy="208328"/>
          </a:xfrm>
          <a:prstGeom prst="ellipse">
            <a:avLst/>
          </a:prstGeom>
          <a:solidFill>
            <a:srgbClr val="FFC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6C121"/>
              </a:solidFill>
            </a:endParaRPr>
          </a:p>
        </p:txBody>
      </p:sp>
      <p:sp>
        <p:nvSpPr>
          <p:cNvPr id="102" name="Oval 101"/>
          <p:cNvSpPr/>
          <p:nvPr/>
        </p:nvSpPr>
        <p:spPr>
          <a:xfrm>
            <a:off x="6666543" y="2603433"/>
            <a:ext cx="208328" cy="208328"/>
          </a:xfrm>
          <a:prstGeom prst="ellipse">
            <a:avLst/>
          </a:prstGeom>
          <a:solidFill>
            <a:srgbClr val="EE6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6C121"/>
              </a:solidFill>
            </a:endParaRPr>
          </a:p>
        </p:txBody>
      </p:sp>
      <p:sp>
        <p:nvSpPr>
          <p:cNvPr id="103" name="Oval 102"/>
          <p:cNvSpPr/>
          <p:nvPr/>
        </p:nvSpPr>
        <p:spPr>
          <a:xfrm>
            <a:off x="6945990" y="1657917"/>
            <a:ext cx="208328" cy="208328"/>
          </a:xfrm>
          <a:prstGeom prst="ellipse">
            <a:avLst/>
          </a:prstGeom>
          <a:solidFill>
            <a:srgbClr val="96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6C121"/>
              </a:solidFill>
            </a:endParaRPr>
          </a:p>
        </p:txBody>
      </p:sp>
      <p:sp>
        <p:nvSpPr>
          <p:cNvPr id="104" name="Oval 103"/>
          <p:cNvSpPr/>
          <p:nvPr/>
        </p:nvSpPr>
        <p:spPr>
          <a:xfrm>
            <a:off x="5644606" y="3114477"/>
            <a:ext cx="208328" cy="208328"/>
          </a:xfrm>
          <a:prstGeom prst="ellipse">
            <a:avLst/>
          </a:prstGeom>
          <a:solidFill>
            <a:srgbClr val="00A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6C121"/>
              </a:solidFill>
            </a:endParaRPr>
          </a:p>
        </p:txBody>
      </p:sp>
      <p:grpSp>
        <p:nvGrpSpPr>
          <p:cNvPr id="3" name="Group 2"/>
          <p:cNvGrpSpPr/>
          <p:nvPr/>
        </p:nvGrpSpPr>
        <p:grpSpPr>
          <a:xfrm>
            <a:off x="1541371" y="2677141"/>
            <a:ext cx="3161625" cy="2854259"/>
            <a:chOff x="1541371" y="2677141"/>
            <a:chExt cx="3161625" cy="2854259"/>
          </a:xfrm>
        </p:grpSpPr>
        <p:cxnSp>
          <p:nvCxnSpPr>
            <p:cNvPr id="108" name="Straight Connector 107"/>
            <p:cNvCxnSpPr/>
            <p:nvPr/>
          </p:nvCxnSpPr>
          <p:spPr>
            <a:xfrm>
              <a:off x="4147140" y="2677141"/>
              <a:ext cx="0" cy="11235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4147142" y="2677141"/>
              <a:ext cx="29486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3948181" y="3818692"/>
              <a:ext cx="20958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1" name="Oval 120"/>
            <p:cNvSpPr/>
            <p:nvPr/>
          </p:nvSpPr>
          <p:spPr>
            <a:xfrm>
              <a:off x="2613127" y="3240917"/>
              <a:ext cx="1181888" cy="1181888"/>
            </a:xfrm>
            <a:prstGeom prst="ellipse">
              <a:avLst/>
            </a:prstGeom>
            <a:noFill/>
            <a:ln w="127000">
              <a:solidFill>
                <a:srgbClr val="FFC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 Placeholder 33"/>
            <p:cNvSpPr txBox="1">
              <a:spLocks/>
            </p:cNvSpPr>
            <p:nvPr/>
          </p:nvSpPr>
          <p:spPr>
            <a:xfrm>
              <a:off x="1541371" y="4540412"/>
              <a:ext cx="3161625" cy="25561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133200" algn="ctr">
                <a:lnSpc>
                  <a:spcPct val="100000"/>
                </a:lnSpc>
                <a:spcBef>
                  <a:spcPts val="0"/>
                </a:spcBef>
                <a:buNone/>
              </a:pPr>
              <a:r>
                <a:rPr lang="en-AU" sz="1600" b="1" dirty="0">
                  <a:solidFill>
                    <a:srgbClr val="FFCE2D"/>
                  </a:solidFill>
                  <a:latin typeface="Arial" charset="0"/>
                  <a:ea typeface="Arial" charset="0"/>
                  <a:cs typeface="Arial" charset="0"/>
                </a:rPr>
                <a:t>Tickets - £1 a week</a:t>
              </a:r>
            </a:p>
          </p:txBody>
        </p:sp>
        <p:sp>
          <p:nvSpPr>
            <p:cNvPr id="128" name="Text Placeholder 32"/>
            <p:cNvSpPr txBox="1">
              <a:spLocks/>
            </p:cNvSpPr>
            <p:nvPr/>
          </p:nvSpPr>
          <p:spPr>
            <a:xfrm>
              <a:off x="1648290" y="4848856"/>
              <a:ext cx="2947787" cy="68254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solidFill>
                    <a:schemeClr val="tx2"/>
                  </a:solidFill>
                  <a:latin typeface="Arial" charset="0"/>
                  <a:ea typeface="Arial" charset="0"/>
                  <a:cs typeface="Arial" charset="0"/>
                </a:rPr>
                <a:t>Each ticket costs £1 per week and consists of 6 numbers. Players can choose numbers or a lucky dip.</a:t>
              </a:r>
            </a:p>
          </p:txBody>
        </p:sp>
        <p:pic>
          <p:nvPicPr>
            <p:cNvPr id="129" name="Picture 1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7270" y="3518071"/>
              <a:ext cx="968438" cy="627580"/>
            </a:xfrm>
            <a:prstGeom prst="rect">
              <a:avLst/>
            </a:prstGeom>
          </p:spPr>
        </p:pic>
        <p:sp>
          <p:nvSpPr>
            <p:cNvPr id="130" name="Text Placeholder 33"/>
            <p:cNvSpPr txBox="1">
              <a:spLocks/>
            </p:cNvSpPr>
            <p:nvPr/>
          </p:nvSpPr>
          <p:spPr>
            <a:xfrm rot="20583355">
              <a:off x="2555481" y="3722711"/>
              <a:ext cx="1291278" cy="26269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800" b="1" dirty="0">
                  <a:solidFill>
                    <a:srgbClr val="E6007E"/>
                  </a:solidFill>
                  <a:latin typeface="Arial" charset="0"/>
                  <a:ea typeface="Arial" charset="0"/>
                  <a:cs typeface="Arial" charset="0"/>
                </a:rPr>
                <a:t>£1</a:t>
              </a:r>
            </a:p>
          </p:txBody>
        </p:sp>
      </p:grpSp>
      <p:grpSp>
        <p:nvGrpSpPr>
          <p:cNvPr id="7" name="Group 6"/>
          <p:cNvGrpSpPr/>
          <p:nvPr/>
        </p:nvGrpSpPr>
        <p:grpSpPr>
          <a:xfrm>
            <a:off x="7250077" y="480150"/>
            <a:ext cx="3618302" cy="2525088"/>
            <a:chOff x="7250077" y="480150"/>
            <a:chExt cx="3618302" cy="2525088"/>
          </a:xfrm>
        </p:grpSpPr>
        <p:cxnSp>
          <p:nvCxnSpPr>
            <p:cNvPr id="112" name="Straight Connector 111"/>
            <p:cNvCxnSpPr/>
            <p:nvPr/>
          </p:nvCxnSpPr>
          <p:spPr>
            <a:xfrm flipH="1">
              <a:off x="7850968" y="1051718"/>
              <a:ext cx="60089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7850968" y="1051718"/>
              <a:ext cx="0" cy="6973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7250077" y="1749018"/>
              <a:ext cx="60089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8696622" y="480150"/>
              <a:ext cx="1181888" cy="1181888"/>
            </a:xfrm>
            <a:prstGeom prst="ellipse">
              <a:avLst/>
            </a:prstGeom>
            <a:noFill/>
            <a:ln w="127000">
              <a:solidFill>
                <a:srgbClr val="96C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 Placeholder 33"/>
            <p:cNvSpPr txBox="1">
              <a:spLocks/>
            </p:cNvSpPr>
            <p:nvPr/>
          </p:nvSpPr>
          <p:spPr>
            <a:xfrm>
              <a:off x="7706754" y="1750876"/>
              <a:ext cx="3161625" cy="25561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133200" algn="ctr">
                <a:lnSpc>
                  <a:spcPct val="100000"/>
                </a:lnSpc>
                <a:spcBef>
                  <a:spcPts val="0"/>
                </a:spcBef>
                <a:buNone/>
              </a:pPr>
              <a:r>
                <a:rPr lang="en-AU" sz="1600" b="1" dirty="0">
                  <a:solidFill>
                    <a:srgbClr val="96C121"/>
                  </a:solidFill>
                  <a:latin typeface="Arial" charset="0"/>
                  <a:ea typeface="Arial" charset="0"/>
                  <a:cs typeface="Arial" charset="0"/>
                </a:rPr>
                <a:t>Winning</a:t>
              </a:r>
            </a:p>
          </p:txBody>
        </p:sp>
        <p:sp>
          <p:nvSpPr>
            <p:cNvPr id="136" name="Text Placeholder 32"/>
            <p:cNvSpPr txBox="1">
              <a:spLocks/>
            </p:cNvSpPr>
            <p:nvPr/>
          </p:nvSpPr>
          <p:spPr>
            <a:xfrm>
              <a:off x="7943748" y="2059319"/>
              <a:ext cx="2687636" cy="94591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solidFill>
                    <a:schemeClr val="tx2"/>
                  </a:solidFill>
                  <a:latin typeface="Arial" charset="0"/>
                  <a:ea typeface="Arial" charset="0"/>
                  <a:cs typeface="Arial" charset="0"/>
                </a:rPr>
                <a:t>Winners will be notified via email and are paid directly into a nominated account or they can donate their winnings to the good cause.</a:t>
              </a:r>
            </a:p>
          </p:txBody>
        </p:sp>
        <p:pic>
          <p:nvPicPr>
            <p:cNvPr id="137" name="Picture 1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4083" y="650841"/>
              <a:ext cx="671670" cy="767811"/>
            </a:xfrm>
            <a:prstGeom prst="rect">
              <a:avLst/>
            </a:prstGeom>
          </p:spPr>
        </p:pic>
      </p:grpSp>
      <p:grpSp>
        <p:nvGrpSpPr>
          <p:cNvPr id="6" name="Group 5"/>
          <p:cNvGrpSpPr/>
          <p:nvPr/>
        </p:nvGrpSpPr>
        <p:grpSpPr>
          <a:xfrm>
            <a:off x="7023704" y="2677141"/>
            <a:ext cx="3219227" cy="2911699"/>
            <a:chOff x="7023704" y="2677141"/>
            <a:chExt cx="3219227" cy="2911699"/>
          </a:xfrm>
        </p:grpSpPr>
        <p:cxnSp>
          <p:nvCxnSpPr>
            <p:cNvPr id="115" name="Straight Connector 114"/>
            <p:cNvCxnSpPr/>
            <p:nvPr/>
          </p:nvCxnSpPr>
          <p:spPr>
            <a:xfrm>
              <a:off x="7693515" y="2677141"/>
              <a:ext cx="4354" cy="90786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7023704" y="2677141"/>
              <a:ext cx="67416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7693515" y="3585010"/>
              <a:ext cx="20958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Oval 122"/>
            <p:cNvSpPr/>
            <p:nvPr/>
          </p:nvSpPr>
          <p:spPr>
            <a:xfrm>
              <a:off x="8071174" y="3077901"/>
              <a:ext cx="1181888" cy="1181888"/>
            </a:xfrm>
            <a:prstGeom prst="ellipse">
              <a:avLst/>
            </a:prstGeom>
            <a:noFill/>
            <a:ln w="127000">
              <a:solidFill>
                <a:srgbClr val="EE6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 Placeholder 33"/>
            <p:cNvSpPr txBox="1">
              <a:spLocks/>
            </p:cNvSpPr>
            <p:nvPr/>
          </p:nvSpPr>
          <p:spPr>
            <a:xfrm>
              <a:off x="7081306" y="4371054"/>
              <a:ext cx="3161625" cy="25561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133200" algn="ctr">
                <a:lnSpc>
                  <a:spcPct val="100000"/>
                </a:lnSpc>
                <a:spcBef>
                  <a:spcPts val="0"/>
                </a:spcBef>
                <a:buNone/>
              </a:pPr>
              <a:r>
                <a:rPr lang="en-AU" sz="1600" b="1" dirty="0">
                  <a:solidFill>
                    <a:srgbClr val="EE6F3E"/>
                  </a:solidFill>
                  <a:latin typeface="Arial" charset="0"/>
                  <a:ea typeface="Arial" charset="0"/>
                  <a:cs typeface="Arial" charset="0"/>
                </a:rPr>
                <a:t>Payments</a:t>
              </a:r>
            </a:p>
          </p:txBody>
        </p:sp>
        <p:sp>
          <p:nvSpPr>
            <p:cNvPr id="134" name="Text Placeholder 32"/>
            <p:cNvSpPr txBox="1">
              <a:spLocks/>
            </p:cNvSpPr>
            <p:nvPr/>
          </p:nvSpPr>
          <p:spPr>
            <a:xfrm>
              <a:off x="7188225" y="4642921"/>
              <a:ext cx="2947787" cy="94591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solidFill>
                    <a:schemeClr val="tx2"/>
                  </a:solidFill>
                  <a:latin typeface="Arial" charset="0"/>
                  <a:ea typeface="Arial" charset="0"/>
                  <a:cs typeface="Arial" charset="0"/>
                </a:rPr>
                <a:t>Supporters can pay by Direct Debit or payment card. Either a monthly recurring payment or a 1/3/6/12 month </a:t>
              </a:r>
              <a:br>
                <a:rPr lang="en-US" sz="1200" dirty="0">
                  <a:solidFill>
                    <a:schemeClr val="tx2"/>
                  </a:solidFill>
                  <a:latin typeface="Arial" charset="0"/>
                  <a:ea typeface="Arial" charset="0"/>
                  <a:cs typeface="Arial" charset="0"/>
                </a:rPr>
              </a:br>
              <a:r>
                <a:rPr lang="en-US" sz="1200" dirty="0">
                  <a:solidFill>
                    <a:schemeClr val="tx2"/>
                  </a:solidFill>
                  <a:latin typeface="Arial" charset="0"/>
                  <a:ea typeface="Arial" charset="0"/>
                  <a:cs typeface="Arial" charset="0"/>
                </a:rPr>
                <a:t>payment upfront.</a:t>
              </a:r>
            </a:p>
          </p:txBody>
        </p:sp>
        <p:pic>
          <p:nvPicPr>
            <p:cNvPr id="138" name="Picture 1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1515" y="3290774"/>
              <a:ext cx="767299" cy="685713"/>
            </a:xfrm>
            <a:prstGeom prst="rect">
              <a:avLst/>
            </a:prstGeom>
          </p:spPr>
        </p:pic>
      </p:grpSp>
      <p:grpSp>
        <p:nvGrpSpPr>
          <p:cNvPr id="4" name="Group 3"/>
          <p:cNvGrpSpPr/>
          <p:nvPr/>
        </p:nvGrpSpPr>
        <p:grpSpPr>
          <a:xfrm>
            <a:off x="4215327" y="3419856"/>
            <a:ext cx="3161625" cy="2859296"/>
            <a:chOff x="4215327" y="3419856"/>
            <a:chExt cx="3161625" cy="2859296"/>
          </a:xfrm>
        </p:grpSpPr>
        <p:cxnSp>
          <p:nvCxnSpPr>
            <p:cNvPr id="118" name="Straight Connector 117"/>
            <p:cNvCxnSpPr/>
            <p:nvPr/>
          </p:nvCxnSpPr>
          <p:spPr>
            <a:xfrm>
              <a:off x="5725325" y="3419856"/>
              <a:ext cx="7307" cy="26283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5725325" y="3685940"/>
              <a:ext cx="20958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932973" y="3681815"/>
              <a:ext cx="1939" cy="21237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2" name="Oval 121"/>
            <p:cNvSpPr/>
            <p:nvPr/>
          </p:nvSpPr>
          <p:spPr>
            <a:xfrm>
              <a:off x="5205195" y="3998387"/>
              <a:ext cx="1181888" cy="1181888"/>
            </a:xfrm>
            <a:prstGeom prst="ellipse">
              <a:avLst/>
            </a:prstGeom>
            <a:noFill/>
            <a:ln w="127000">
              <a:solidFill>
                <a:srgbClr val="00A9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 Placeholder 33"/>
            <p:cNvSpPr txBox="1">
              <a:spLocks/>
            </p:cNvSpPr>
            <p:nvPr/>
          </p:nvSpPr>
          <p:spPr>
            <a:xfrm>
              <a:off x="4215327" y="5256344"/>
              <a:ext cx="3161625" cy="25561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133200" algn="ctr">
                <a:lnSpc>
                  <a:spcPct val="100000"/>
                </a:lnSpc>
                <a:spcBef>
                  <a:spcPts val="0"/>
                </a:spcBef>
                <a:buNone/>
              </a:pPr>
              <a:r>
                <a:rPr lang="en-AU" sz="1600" b="1" dirty="0">
                  <a:solidFill>
                    <a:srgbClr val="00A9C5"/>
                  </a:solidFill>
                  <a:latin typeface="Arial" charset="0"/>
                  <a:ea typeface="Arial" charset="0"/>
                  <a:cs typeface="Arial" charset="0"/>
                </a:rPr>
                <a:t>Choose a cause</a:t>
              </a:r>
            </a:p>
          </p:txBody>
        </p:sp>
        <p:sp>
          <p:nvSpPr>
            <p:cNvPr id="132" name="Text Placeholder 32"/>
            <p:cNvSpPr txBox="1">
              <a:spLocks/>
            </p:cNvSpPr>
            <p:nvPr/>
          </p:nvSpPr>
          <p:spPr>
            <a:xfrm>
              <a:off x="4322246" y="5564788"/>
              <a:ext cx="2947787" cy="71436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solidFill>
                    <a:schemeClr val="tx2"/>
                  </a:solidFill>
                  <a:latin typeface="Arial" charset="0"/>
                  <a:ea typeface="Arial" charset="0"/>
                  <a:cs typeface="Arial" charset="0"/>
                </a:rPr>
                <a:t>Each ticket can either support the Central Fund (many causes) or a specific good cause listed on the site.</a:t>
              </a:r>
            </a:p>
          </p:txBody>
        </p:sp>
        <p:pic>
          <p:nvPicPr>
            <p:cNvPr id="139" name="Picture 1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1053" y="4162587"/>
              <a:ext cx="593844" cy="766517"/>
            </a:xfrm>
            <a:prstGeom prst="rect">
              <a:avLst/>
            </a:prstGeom>
          </p:spPr>
        </p:pic>
      </p:grpSp>
      <p:grpSp>
        <p:nvGrpSpPr>
          <p:cNvPr id="2" name="Group 1"/>
          <p:cNvGrpSpPr/>
          <p:nvPr/>
        </p:nvGrpSpPr>
        <p:grpSpPr>
          <a:xfrm>
            <a:off x="669672" y="677764"/>
            <a:ext cx="3519151" cy="2581007"/>
            <a:chOff x="669672" y="677764"/>
            <a:chExt cx="3519151" cy="2581007"/>
          </a:xfrm>
        </p:grpSpPr>
        <p:cxnSp>
          <p:nvCxnSpPr>
            <p:cNvPr id="105" name="Straight Connector 104"/>
            <p:cNvCxnSpPr/>
            <p:nvPr/>
          </p:nvCxnSpPr>
          <p:spPr>
            <a:xfrm flipH="1">
              <a:off x="3587932" y="1749018"/>
              <a:ext cx="60089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587932" y="1418336"/>
              <a:ext cx="0" cy="3306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2987041" y="1409332"/>
              <a:ext cx="60089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1" name="Oval 110"/>
            <p:cNvSpPr/>
            <p:nvPr/>
          </p:nvSpPr>
          <p:spPr>
            <a:xfrm>
              <a:off x="1659540" y="677764"/>
              <a:ext cx="1181888" cy="1181888"/>
            </a:xfrm>
            <a:prstGeom prst="ellipse">
              <a:avLst/>
            </a:prstGeom>
            <a:noFill/>
            <a:ln w="127000">
              <a:solidFill>
                <a:srgbClr val="E60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 Placeholder 33"/>
            <p:cNvSpPr txBox="1">
              <a:spLocks/>
            </p:cNvSpPr>
            <p:nvPr/>
          </p:nvSpPr>
          <p:spPr>
            <a:xfrm>
              <a:off x="669672" y="1996042"/>
              <a:ext cx="3161625" cy="47120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133200" algn="ctr">
                <a:lnSpc>
                  <a:spcPct val="100000"/>
                </a:lnSpc>
                <a:spcBef>
                  <a:spcPts val="0"/>
                </a:spcBef>
                <a:buNone/>
              </a:pPr>
              <a:r>
                <a:rPr lang="en-AU" sz="1600" b="1" dirty="0">
                  <a:solidFill>
                    <a:srgbClr val="E6007E"/>
                  </a:solidFill>
                  <a:latin typeface="Arial" charset="0"/>
                  <a:ea typeface="Arial" charset="0"/>
                  <a:cs typeface="Arial" charset="0"/>
                </a:rPr>
                <a:t>Visit the site</a:t>
              </a:r>
            </a:p>
            <a:p>
              <a:pPr marL="0" indent="133200" algn="ctr">
                <a:lnSpc>
                  <a:spcPct val="100000"/>
                </a:lnSpc>
                <a:spcBef>
                  <a:spcPts val="0"/>
                </a:spcBef>
                <a:buNone/>
              </a:pPr>
              <a:r>
                <a:rPr lang="en-AU" sz="1200" b="1" dirty="0">
                  <a:solidFill>
                    <a:srgbClr val="E6007E"/>
                  </a:solidFill>
                  <a:latin typeface="Arial" charset="0"/>
                  <a:ea typeface="Arial" charset="0"/>
                  <a:cs typeface="Arial" charset="0"/>
                </a:rPr>
                <a:t>(www.StAlbansDistrictLottery.co.uk)</a:t>
              </a:r>
            </a:p>
          </p:txBody>
        </p:sp>
        <p:sp>
          <p:nvSpPr>
            <p:cNvPr id="126" name="Text Placeholder 32"/>
            <p:cNvSpPr txBox="1">
              <a:spLocks/>
            </p:cNvSpPr>
            <p:nvPr/>
          </p:nvSpPr>
          <p:spPr>
            <a:xfrm>
              <a:off x="776591" y="2535438"/>
              <a:ext cx="2947787" cy="72333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solidFill>
                    <a:schemeClr val="tx2"/>
                  </a:solidFill>
                  <a:latin typeface="Arial" charset="0"/>
                  <a:ea typeface="Arial" charset="0"/>
                  <a:cs typeface="Arial" charset="0"/>
                </a:rPr>
                <a:t>Weekly online lottery with a draw every Saturday at 8pm. The more numbers you match the bigger the prize!</a:t>
              </a:r>
            </a:p>
          </p:txBody>
        </p:sp>
        <p:pic>
          <p:nvPicPr>
            <p:cNvPr id="140" name="Picture 139"/>
            <p:cNvPicPr>
              <a:picLocks noChangeAspect="1"/>
            </p:cNvPicPr>
            <p:nvPr/>
          </p:nvPicPr>
          <p:blipFill>
            <a:blip r:embed="rId6"/>
            <a:stretch>
              <a:fillRect/>
            </a:stretch>
          </p:blipFill>
          <p:spPr>
            <a:xfrm>
              <a:off x="1870343" y="912391"/>
              <a:ext cx="774259" cy="682811"/>
            </a:xfrm>
            <a:prstGeom prst="rect">
              <a:avLst/>
            </a:prstGeom>
          </p:spPr>
        </p:pic>
      </p:grpSp>
    </p:spTree>
    <p:extLst>
      <p:ext uri="{BB962C8B-B14F-4D97-AF65-F5344CB8AC3E}">
        <p14:creationId xmlns:p14="http://schemas.microsoft.com/office/powerpoint/2010/main" val="48258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7" presetClass="entr" presetSubtype="0" fill="hold" nodeType="clickEffect" nodePh="1">
                  <p:stCondLst>
                    <p:cond delay="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537521" y="332995"/>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2400" b="1" dirty="0">
                <a:solidFill>
                  <a:srgbClr val="92D050"/>
                </a:solidFill>
                <a:latin typeface="Arial" charset="0"/>
                <a:ea typeface="Arial" charset="0"/>
                <a:cs typeface="Arial" charset="0"/>
              </a:rPr>
              <a:t>Splitting the pound</a:t>
            </a:r>
            <a:endParaRPr lang="id-ID" sz="2400" b="1" dirty="0">
              <a:solidFill>
                <a:srgbClr val="92D050"/>
              </a:solidFill>
              <a:latin typeface="Arial" charset="0"/>
              <a:ea typeface="Arial" charset="0"/>
              <a:cs typeface="Arial" charset="0"/>
            </a:endParaRPr>
          </a:p>
        </p:txBody>
      </p:sp>
      <p:sp>
        <p:nvSpPr>
          <p:cNvPr id="5" name="Text Placeholder 33"/>
          <p:cNvSpPr txBox="1">
            <a:spLocks/>
          </p:cNvSpPr>
          <p:nvPr/>
        </p:nvSpPr>
        <p:spPr>
          <a:xfrm>
            <a:off x="956921" y="3040916"/>
            <a:ext cx="1612339" cy="73629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AU" sz="4400" b="1" dirty="0">
                <a:solidFill>
                  <a:srgbClr val="00A9C5"/>
                </a:solidFill>
                <a:latin typeface="Arial" charset="0"/>
                <a:ea typeface="Arial" charset="0"/>
                <a:cs typeface="Arial" charset="0"/>
              </a:rPr>
              <a:t>60%</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707" y="992777"/>
            <a:ext cx="4456020" cy="3581540"/>
          </a:xfrm>
          <a:prstGeom prst="rect">
            <a:avLst/>
          </a:prstGeom>
        </p:spPr>
      </p:pic>
      <p:sp>
        <p:nvSpPr>
          <p:cNvPr id="7" name="Text Placeholder 33"/>
          <p:cNvSpPr txBox="1">
            <a:spLocks/>
          </p:cNvSpPr>
          <p:nvPr/>
        </p:nvSpPr>
        <p:spPr>
          <a:xfrm>
            <a:off x="3704032" y="3067042"/>
            <a:ext cx="1330242" cy="64281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AU" sz="4400" b="1" dirty="0">
                <a:solidFill>
                  <a:srgbClr val="E6007E"/>
                </a:solidFill>
                <a:latin typeface="Arial" charset="0"/>
                <a:ea typeface="Arial" charset="0"/>
                <a:cs typeface="Arial" charset="0"/>
              </a:rPr>
              <a:t>20%</a:t>
            </a:r>
          </a:p>
        </p:txBody>
      </p:sp>
      <p:sp>
        <p:nvSpPr>
          <p:cNvPr id="8" name="Text Placeholder 33"/>
          <p:cNvSpPr txBox="1">
            <a:spLocks/>
          </p:cNvSpPr>
          <p:nvPr/>
        </p:nvSpPr>
        <p:spPr>
          <a:xfrm>
            <a:off x="6322266" y="3064468"/>
            <a:ext cx="1424503" cy="76265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AU" sz="4400" b="1" dirty="0">
                <a:solidFill>
                  <a:srgbClr val="96C121"/>
                </a:solidFill>
                <a:latin typeface="Arial" charset="0"/>
                <a:ea typeface="Arial" charset="0"/>
                <a:cs typeface="Arial" charset="0"/>
              </a:rPr>
              <a:t>20%</a:t>
            </a:r>
          </a:p>
        </p:txBody>
      </p:sp>
      <p:sp>
        <p:nvSpPr>
          <p:cNvPr id="9" name="Text Placeholder 32"/>
          <p:cNvSpPr txBox="1">
            <a:spLocks/>
          </p:cNvSpPr>
          <p:nvPr/>
        </p:nvSpPr>
        <p:spPr>
          <a:xfrm>
            <a:off x="878603" y="4189458"/>
            <a:ext cx="1753384" cy="134377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200" dirty="0">
                <a:solidFill>
                  <a:srgbClr val="44546A"/>
                </a:solidFill>
                <a:latin typeface="Arial" charset="0"/>
                <a:ea typeface="Arial" charset="0"/>
                <a:cs typeface="Arial" charset="0"/>
              </a:rPr>
              <a:t>60% of all tickets sales </a:t>
            </a:r>
            <a:br>
              <a:rPr lang="en-US" sz="1200" dirty="0">
                <a:solidFill>
                  <a:srgbClr val="44546A"/>
                </a:solidFill>
                <a:latin typeface="Arial" charset="0"/>
                <a:ea typeface="Arial" charset="0"/>
                <a:cs typeface="Arial" charset="0"/>
              </a:rPr>
            </a:br>
            <a:r>
              <a:rPr lang="en-US" sz="1200" dirty="0">
                <a:solidFill>
                  <a:srgbClr val="44546A"/>
                </a:solidFill>
                <a:latin typeface="Arial" charset="0"/>
                <a:ea typeface="Arial" charset="0"/>
                <a:cs typeface="Arial" charset="0"/>
              </a:rPr>
              <a:t>goes to good causes!</a:t>
            </a:r>
          </a:p>
          <a:p>
            <a:pPr marL="0" indent="0" algn="ctr">
              <a:lnSpc>
                <a:spcPct val="120000"/>
              </a:lnSpc>
              <a:buFont typeface="Arial" panose="020B0604020202020204" pitchFamily="34" charset="0"/>
              <a:buNone/>
            </a:pPr>
            <a:r>
              <a:rPr lang="en-US" sz="1200" dirty="0">
                <a:solidFill>
                  <a:srgbClr val="44546A"/>
                </a:solidFill>
                <a:latin typeface="Arial" charset="0"/>
                <a:ea typeface="Arial" charset="0"/>
                <a:cs typeface="Arial" charset="0"/>
              </a:rPr>
              <a:t>50% to the individual cause selling the ticket + 10% to the central fund</a:t>
            </a:r>
          </a:p>
        </p:txBody>
      </p:sp>
      <p:sp>
        <p:nvSpPr>
          <p:cNvPr id="10" name="Text Placeholder 33"/>
          <p:cNvSpPr txBox="1">
            <a:spLocks/>
          </p:cNvSpPr>
          <p:nvPr/>
        </p:nvSpPr>
        <p:spPr>
          <a:xfrm>
            <a:off x="584197" y="3703732"/>
            <a:ext cx="2109313" cy="22731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133200" algn="ctr">
              <a:lnSpc>
                <a:spcPct val="100000"/>
              </a:lnSpc>
              <a:spcBef>
                <a:spcPts val="0"/>
              </a:spcBef>
              <a:buFont typeface="Arial" panose="020B0604020202020204" pitchFamily="34" charset="0"/>
              <a:buNone/>
            </a:pPr>
            <a:r>
              <a:rPr lang="en-AU" sz="1800" b="1" dirty="0">
                <a:solidFill>
                  <a:srgbClr val="00A9C5"/>
                </a:solidFill>
                <a:latin typeface="Arial" charset="0"/>
                <a:ea typeface="Arial" charset="0"/>
                <a:cs typeface="Arial" charset="0"/>
              </a:rPr>
              <a:t>Good causes</a:t>
            </a:r>
          </a:p>
        </p:txBody>
      </p:sp>
      <p:sp>
        <p:nvSpPr>
          <p:cNvPr id="12" name="Text Placeholder 32"/>
          <p:cNvSpPr txBox="1">
            <a:spLocks/>
          </p:cNvSpPr>
          <p:nvPr/>
        </p:nvSpPr>
        <p:spPr>
          <a:xfrm>
            <a:off x="3596486" y="4189458"/>
            <a:ext cx="1384390" cy="105194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200" dirty="0">
                <a:solidFill>
                  <a:srgbClr val="44546A"/>
                </a:solidFill>
                <a:latin typeface="Arial" charset="0"/>
                <a:ea typeface="Arial" charset="0"/>
                <a:cs typeface="Arial" charset="0"/>
              </a:rPr>
              <a:t>20% of tickets sales goes back to supporters as prizes</a:t>
            </a:r>
          </a:p>
        </p:txBody>
      </p:sp>
      <p:sp>
        <p:nvSpPr>
          <p:cNvPr id="13" name="Text Placeholder 33"/>
          <p:cNvSpPr txBox="1">
            <a:spLocks/>
          </p:cNvSpPr>
          <p:nvPr/>
        </p:nvSpPr>
        <p:spPr>
          <a:xfrm>
            <a:off x="3298080" y="3755005"/>
            <a:ext cx="1682796" cy="22731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133200" algn="ctr">
              <a:lnSpc>
                <a:spcPct val="100000"/>
              </a:lnSpc>
              <a:spcBef>
                <a:spcPts val="0"/>
              </a:spcBef>
              <a:buFont typeface="Arial" panose="020B0604020202020204" pitchFamily="34" charset="0"/>
              <a:buNone/>
            </a:pPr>
            <a:r>
              <a:rPr lang="en-AU" sz="1800" b="1" dirty="0">
                <a:solidFill>
                  <a:srgbClr val="E6007E"/>
                </a:solidFill>
                <a:latin typeface="Arial" charset="0"/>
                <a:ea typeface="Arial" charset="0"/>
                <a:cs typeface="Arial" charset="0"/>
              </a:rPr>
              <a:t>Prizes</a:t>
            </a:r>
          </a:p>
        </p:txBody>
      </p:sp>
      <p:sp>
        <p:nvSpPr>
          <p:cNvPr id="14" name="Text Placeholder 32"/>
          <p:cNvSpPr txBox="1">
            <a:spLocks/>
          </p:cNvSpPr>
          <p:nvPr/>
        </p:nvSpPr>
        <p:spPr>
          <a:xfrm>
            <a:off x="5604144" y="4138624"/>
            <a:ext cx="2860745" cy="151797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200" dirty="0">
                <a:solidFill>
                  <a:srgbClr val="44546A"/>
                </a:solidFill>
                <a:latin typeface="Arial" charset="0"/>
                <a:ea typeface="Arial" charset="0"/>
                <a:cs typeface="Arial" charset="0"/>
              </a:rPr>
              <a:t>The running costs incurred by Gatherwell. These include the costs of all banking and transaction fees, running the site, player support, marketing and VAT</a:t>
            </a:r>
          </a:p>
        </p:txBody>
      </p:sp>
      <p:sp>
        <p:nvSpPr>
          <p:cNvPr id="15" name="Text Placeholder 33"/>
          <p:cNvSpPr txBox="1">
            <a:spLocks/>
          </p:cNvSpPr>
          <p:nvPr/>
        </p:nvSpPr>
        <p:spPr>
          <a:xfrm>
            <a:off x="5450709" y="3715931"/>
            <a:ext cx="2756262" cy="31549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133200" algn="ctr">
              <a:lnSpc>
                <a:spcPct val="100000"/>
              </a:lnSpc>
              <a:spcBef>
                <a:spcPts val="0"/>
              </a:spcBef>
              <a:buFont typeface="Arial" panose="020B0604020202020204" pitchFamily="34" charset="0"/>
              <a:buNone/>
            </a:pPr>
            <a:r>
              <a:rPr lang="en-AU" sz="1800" b="1" dirty="0">
                <a:solidFill>
                  <a:srgbClr val="96C121"/>
                </a:solidFill>
                <a:latin typeface="Arial" charset="0"/>
                <a:ea typeface="Arial" charset="0"/>
                <a:cs typeface="Arial" charset="0"/>
              </a:rPr>
              <a:t>Running costs &amp; VAT</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50" y="1179474"/>
            <a:ext cx="1821263" cy="1821263"/>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6745" y="1174501"/>
            <a:ext cx="1821263" cy="1821263"/>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0140" y="1174501"/>
            <a:ext cx="1821263" cy="1821263"/>
          </a:xfrm>
          <a:prstGeom prst="rect">
            <a:avLst/>
          </a:prstGeom>
        </p:spPr>
      </p:pic>
    </p:spTree>
    <p:extLst>
      <p:ext uri="{BB962C8B-B14F-4D97-AF65-F5344CB8AC3E}">
        <p14:creationId xmlns:p14="http://schemas.microsoft.com/office/powerpoint/2010/main" val="2576326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38178" y="225016"/>
            <a:ext cx="11482750" cy="5305529"/>
            <a:chOff x="338178" y="326617"/>
            <a:chExt cx="11482750" cy="5305529"/>
          </a:xfrm>
        </p:grpSpPr>
        <p:sp>
          <p:nvSpPr>
            <p:cNvPr id="4" name="Rectangle 3"/>
            <p:cNvSpPr/>
            <p:nvPr/>
          </p:nvSpPr>
          <p:spPr>
            <a:xfrm>
              <a:off x="678421" y="2009361"/>
              <a:ext cx="9940413" cy="464515"/>
            </a:xfrm>
            <a:prstGeom prst="rect">
              <a:avLst/>
            </a:prstGeom>
            <a:gradFill flip="none" rotWithShape="1">
              <a:gsLst>
                <a:gs pos="0">
                  <a:srgbClr val="00A9C5">
                    <a:tint val="66000"/>
                    <a:satMod val="160000"/>
                  </a:srgbClr>
                </a:gs>
                <a:gs pos="50000">
                  <a:srgbClr val="00A9C5">
                    <a:tint val="44500"/>
                    <a:satMod val="160000"/>
                  </a:srgbClr>
                </a:gs>
                <a:gs pos="100000">
                  <a:srgbClr val="00A9C5">
                    <a:tint val="23500"/>
                    <a:satMod val="160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78421" y="2555162"/>
              <a:ext cx="9940413" cy="464515"/>
            </a:xfrm>
            <a:prstGeom prst="rect">
              <a:avLst/>
            </a:prstGeom>
            <a:gradFill flip="none" rotWithShape="1">
              <a:gsLst>
                <a:gs pos="0">
                  <a:srgbClr val="00A9C5">
                    <a:tint val="66000"/>
                    <a:satMod val="160000"/>
                  </a:srgbClr>
                </a:gs>
                <a:gs pos="50000">
                  <a:srgbClr val="00A9C5">
                    <a:tint val="44500"/>
                    <a:satMod val="160000"/>
                  </a:srgbClr>
                </a:gs>
                <a:gs pos="100000">
                  <a:srgbClr val="00A9C5">
                    <a:tint val="23500"/>
                    <a:satMod val="160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678421" y="3119093"/>
              <a:ext cx="9940413" cy="464515"/>
            </a:xfrm>
            <a:prstGeom prst="rect">
              <a:avLst/>
            </a:prstGeom>
            <a:gradFill flip="none" rotWithShape="1">
              <a:gsLst>
                <a:gs pos="0">
                  <a:srgbClr val="00A9C5">
                    <a:tint val="66000"/>
                    <a:satMod val="160000"/>
                  </a:srgbClr>
                </a:gs>
                <a:gs pos="50000">
                  <a:srgbClr val="00A9C5">
                    <a:tint val="44500"/>
                    <a:satMod val="160000"/>
                  </a:srgbClr>
                </a:gs>
                <a:gs pos="100000">
                  <a:srgbClr val="00A9C5">
                    <a:tint val="23500"/>
                    <a:satMod val="160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78421" y="3693211"/>
              <a:ext cx="9940413" cy="464515"/>
            </a:xfrm>
            <a:prstGeom prst="rect">
              <a:avLst/>
            </a:prstGeom>
            <a:gradFill flip="none" rotWithShape="1">
              <a:gsLst>
                <a:gs pos="0">
                  <a:srgbClr val="00A9C5">
                    <a:tint val="66000"/>
                    <a:satMod val="160000"/>
                  </a:srgbClr>
                </a:gs>
                <a:gs pos="50000">
                  <a:srgbClr val="00A9C5">
                    <a:tint val="44500"/>
                    <a:satMod val="160000"/>
                  </a:srgbClr>
                </a:gs>
                <a:gs pos="100000">
                  <a:srgbClr val="00A9C5">
                    <a:tint val="23500"/>
                    <a:satMod val="160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678421" y="4215364"/>
              <a:ext cx="9940413" cy="464515"/>
            </a:xfrm>
            <a:prstGeom prst="rect">
              <a:avLst/>
            </a:prstGeom>
            <a:gradFill flip="none" rotWithShape="1">
              <a:gsLst>
                <a:gs pos="0">
                  <a:srgbClr val="00A9C5">
                    <a:tint val="66000"/>
                    <a:satMod val="160000"/>
                  </a:srgbClr>
                </a:gs>
                <a:gs pos="50000">
                  <a:srgbClr val="00A9C5">
                    <a:tint val="44500"/>
                    <a:satMod val="160000"/>
                  </a:srgbClr>
                </a:gs>
                <a:gs pos="100000">
                  <a:srgbClr val="00A9C5">
                    <a:tint val="23500"/>
                    <a:satMod val="160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2"/>
            <p:cNvSpPr txBox="1">
              <a:spLocks/>
            </p:cNvSpPr>
            <p:nvPr/>
          </p:nvSpPr>
          <p:spPr>
            <a:xfrm>
              <a:off x="338178" y="326617"/>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Prizes</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sp>
          <p:nvSpPr>
            <p:cNvPr id="10" name="Text Placeholder 32"/>
            <p:cNvSpPr txBox="1">
              <a:spLocks/>
            </p:cNvSpPr>
            <p:nvPr/>
          </p:nvSpPr>
          <p:spPr>
            <a:xfrm>
              <a:off x="1411468" y="5278183"/>
              <a:ext cx="7222222" cy="35396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4546A"/>
                  </a:solidFill>
                  <a:effectLst/>
                  <a:uLnTx/>
                  <a:uFillTx/>
                  <a:latin typeface="Arial" charset="0"/>
                  <a:ea typeface="Arial" charset="0"/>
                  <a:cs typeface="Arial" charset="0"/>
                </a:rPr>
                <a:t>*The jackpot prize is underwritten by prize insurance common place in the industry and can be paid out irrelevant of the size of the lottery. Should multiple winners be lucky enough to match the winning combination all winners will each win the jackpot prize.</a:t>
              </a:r>
              <a:endParaRPr kumimoji="0" lang="en-US" sz="10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12" name="Rectangle 11"/>
            <p:cNvSpPr/>
            <p:nvPr/>
          </p:nvSpPr>
          <p:spPr>
            <a:xfrm>
              <a:off x="678421" y="1238446"/>
              <a:ext cx="9940413" cy="693594"/>
            </a:xfrm>
            <a:prstGeom prst="rect">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 Placeholder 33"/>
            <p:cNvSpPr txBox="1">
              <a:spLocks/>
            </p:cNvSpPr>
            <p:nvPr/>
          </p:nvSpPr>
          <p:spPr>
            <a:xfrm>
              <a:off x="823675" y="1472736"/>
              <a:ext cx="2334377" cy="2794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prstClr val="white"/>
                  </a:solidFill>
                  <a:effectLst/>
                  <a:uLnTx/>
                  <a:uFillTx/>
                  <a:latin typeface="Arial" charset="0"/>
                  <a:ea typeface="Arial" charset="0"/>
                  <a:cs typeface="Arial" charset="0"/>
                </a:rPr>
                <a:t>Number of matches</a:t>
              </a:r>
            </a:p>
          </p:txBody>
        </p:sp>
        <p:sp>
          <p:nvSpPr>
            <p:cNvPr id="14" name="Oval 13"/>
            <p:cNvSpPr/>
            <p:nvPr/>
          </p:nvSpPr>
          <p:spPr>
            <a:xfrm>
              <a:off x="9474661" y="1799807"/>
              <a:ext cx="2346267" cy="2346267"/>
            </a:xfrm>
            <a:prstGeom prst="ellipse">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5" name="Text Placeholder 33"/>
            <p:cNvSpPr txBox="1">
              <a:spLocks/>
            </p:cNvSpPr>
            <p:nvPr/>
          </p:nvSpPr>
          <p:spPr>
            <a:xfrm>
              <a:off x="9529544" y="2362317"/>
              <a:ext cx="2236499" cy="117395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400" b="1" i="0" u="none" strike="noStrike" kern="1200" cap="none" spc="0" normalizeH="0" baseline="0" noProof="0" dirty="0">
                  <a:ln>
                    <a:noFill/>
                  </a:ln>
                  <a:solidFill>
                    <a:prstClr val="white"/>
                  </a:solidFill>
                  <a:effectLst/>
                  <a:uLnTx/>
                  <a:uFillTx/>
                  <a:latin typeface="Arial" charset="0"/>
                  <a:ea typeface="Arial" charset="0"/>
                  <a:cs typeface="Arial" charset="0"/>
                </a:rPr>
                <a:t>Odds of </a:t>
              </a:r>
              <a:br>
                <a:rPr kumimoji="0" lang="en-AU" sz="2400" b="1" i="0" u="none" strike="noStrike" kern="1200" cap="none" spc="0" normalizeH="0" baseline="0" noProof="0" dirty="0">
                  <a:ln>
                    <a:noFill/>
                  </a:ln>
                  <a:solidFill>
                    <a:prstClr val="white"/>
                  </a:solidFill>
                  <a:effectLst/>
                  <a:uLnTx/>
                  <a:uFillTx/>
                  <a:latin typeface="Arial" charset="0"/>
                  <a:ea typeface="Arial" charset="0"/>
                  <a:cs typeface="Arial" charset="0"/>
                </a:rPr>
              </a:br>
              <a:r>
                <a:rPr kumimoji="0" lang="en-AU" sz="2400" b="1" i="0" u="none" strike="noStrike" kern="1200" cap="none" spc="0" normalizeH="0" baseline="0" noProof="0" dirty="0">
                  <a:ln>
                    <a:noFill/>
                  </a:ln>
                  <a:solidFill>
                    <a:prstClr val="white"/>
                  </a:solidFill>
                  <a:effectLst/>
                  <a:uLnTx/>
                  <a:uFillTx/>
                  <a:latin typeface="Arial" charset="0"/>
                  <a:ea typeface="Arial" charset="0"/>
                  <a:cs typeface="Arial" charset="0"/>
                </a:rPr>
                <a:t>winning a prize </a:t>
              </a:r>
              <a:br>
                <a:rPr kumimoji="0" lang="en-AU" sz="2400" b="1" i="0" u="none" strike="noStrike" kern="1200" cap="none" spc="0" normalizeH="0" baseline="0" noProof="0" dirty="0">
                  <a:ln>
                    <a:noFill/>
                  </a:ln>
                  <a:solidFill>
                    <a:prstClr val="white"/>
                  </a:solidFill>
                  <a:effectLst/>
                  <a:uLnTx/>
                  <a:uFillTx/>
                  <a:latin typeface="Arial" charset="0"/>
                  <a:ea typeface="Arial" charset="0"/>
                  <a:cs typeface="Arial" charset="0"/>
                </a:rPr>
              </a:br>
              <a:r>
                <a:rPr kumimoji="0" lang="en-AU" sz="2400" b="1" i="0" u="none" strike="noStrike" kern="1200" cap="none" spc="0" normalizeH="0" baseline="0" noProof="0" dirty="0">
                  <a:ln>
                    <a:noFill/>
                  </a:ln>
                  <a:solidFill>
                    <a:prstClr val="white"/>
                  </a:solidFill>
                  <a:effectLst/>
                  <a:uLnTx/>
                  <a:uFillTx/>
                  <a:latin typeface="Arial" charset="0"/>
                  <a:ea typeface="Arial" charset="0"/>
                  <a:cs typeface="Arial" charset="0"/>
                </a:rPr>
                <a:t>are 1 in 50</a:t>
              </a:r>
              <a:endParaRPr kumimoji="0" lang="en-AU" sz="320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6" name="Text Placeholder 33"/>
            <p:cNvSpPr txBox="1">
              <a:spLocks/>
            </p:cNvSpPr>
            <p:nvPr/>
          </p:nvSpPr>
          <p:spPr>
            <a:xfrm>
              <a:off x="5989682" y="1472736"/>
              <a:ext cx="1936608" cy="2523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prstClr val="white"/>
                  </a:solidFill>
                  <a:effectLst/>
                  <a:uLnTx/>
                  <a:uFillTx/>
                  <a:latin typeface="Arial" charset="0"/>
                  <a:ea typeface="Arial" charset="0"/>
                  <a:cs typeface="Arial" charset="0"/>
                </a:rPr>
                <a:t>Odds</a:t>
              </a:r>
            </a:p>
          </p:txBody>
        </p:sp>
        <p:sp>
          <p:nvSpPr>
            <p:cNvPr id="17" name="Text Placeholder 33"/>
            <p:cNvSpPr txBox="1">
              <a:spLocks/>
            </p:cNvSpPr>
            <p:nvPr/>
          </p:nvSpPr>
          <p:spPr>
            <a:xfrm>
              <a:off x="7881664" y="1472736"/>
              <a:ext cx="1936608" cy="2523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prstClr val="white"/>
                  </a:solidFill>
                  <a:effectLst/>
                  <a:uLnTx/>
                  <a:uFillTx/>
                  <a:latin typeface="Arial" charset="0"/>
                  <a:ea typeface="Arial" charset="0"/>
                  <a:cs typeface="Arial" charset="0"/>
                </a:rPr>
                <a:t>Prizes</a:t>
              </a:r>
            </a:p>
          </p:txBody>
        </p:sp>
        <p:sp>
          <p:nvSpPr>
            <p:cNvPr id="18" name="Text Placeholder 33"/>
            <p:cNvSpPr txBox="1">
              <a:spLocks/>
            </p:cNvSpPr>
            <p:nvPr/>
          </p:nvSpPr>
          <p:spPr>
            <a:xfrm>
              <a:off x="3518887" y="1472736"/>
              <a:ext cx="2360450" cy="2523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prstClr val="white"/>
                  </a:solidFill>
                  <a:effectLst/>
                  <a:uLnTx/>
                  <a:uFillTx/>
                  <a:latin typeface="Arial" charset="0"/>
                  <a:ea typeface="Arial" charset="0"/>
                  <a:cs typeface="Arial" charset="0"/>
                </a:rPr>
                <a:t>Matching patterns</a:t>
              </a:r>
            </a:p>
          </p:txBody>
        </p:sp>
        <p:sp>
          <p:nvSpPr>
            <p:cNvPr id="19" name="Text Placeholder 32"/>
            <p:cNvSpPr txBox="1">
              <a:spLocks/>
            </p:cNvSpPr>
            <p:nvPr/>
          </p:nvSpPr>
          <p:spPr>
            <a:xfrm>
              <a:off x="823675" y="2114924"/>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6</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20" name="Text Placeholder 32"/>
            <p:cNvSpPr txBox="1">
              <a:spLocks/>
            </p:cNvSpPr>
            <p:nvPr/>
          </p:nvSpPr>
          <p:spPr>
            <a:xfrm>
              <a:off x="823675" y="2642455"/>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5</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21" name="Text Placeholder 32"/>
            <p:cNvSpPr txBox="1">
              <a:spLocks/>
            </p:cNvSpPr>
            <p:nvPr/>
          </p:nvSpPr>
          <p:spPr>
            <a:xfrm>
              <a:off x="823675" y="3222331"/>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4</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22" name="Text Placeholder 32"/>
            <p:cNvSpPr txBox="1">
              <a:spLocks/>
            </p:cNvSpPr>
            <p:nvPr/>
          </p:nvSpPr>
          <p:spPr>
            <a:xfrm>
              <a:off x="823675" y="3793985"/>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3</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23" name="Text Placeholder 32"/>
            <p:cNvSpPr txBox="1">
              <a:spLocks/>
            </p:cNvSpPr>
            <p:nvPr/>
          </p:nvSpPr>
          <p:spPr>
            <a:xfrm>
              <a:off x="823675" y="4328736"/>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2</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24" name="Text Placeholder 32"/>
            <p:cNvSpPr txBox="1">
              <a:spLocks/>
            </p:cNvSpPr>
            <p:nvPr/>
          </p:nvSpPr>
          <p:spPr>
            <a:xfrm>
              <a:off x="3531924" y="2114924"/>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NNNNNN</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25" name="Text Placeholder 32"/>
            <p:cNvSpPr txBox="1">
              <a:spLocks/>
            </p:cNvSpPr>
            <p:nvPr/>
          </p:nvSpPr>
          <p:spPr>
            <a:xfrm>
              <a:off x="3531924" y="2642455"/>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err="1">
                  <a:ln>
                    <a:noFill/>
                  </a:ln>
                  <a:solidFill>
                    <a:srgbClr val="44546A"/>
                  </a:solidFill>
                  <a:effectLst/>
                  <a:uLnTx/>
                  <a:uFillTx/>
                  <a:latin typeface="Arial" charset="0"/>
                  <a:ea typeface="Arial" charset="0"/>
                  <a:cs typeface="Arial" charset="0"/>
                </a:rPr>
                <a:t>NNNNNn</a:t>
              </a: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 or </a:t>
              </a:r>
              <a:r>
                <a:rPr kumimoji="0" lang="en-GB" sz="1600" b="0" i="0" u="none" strike="noStrike" kern="1200" cap="none" spc="0" normalizeH="0" baseline="0" noProof="0" dirty="0" err="1">
                  <a:ln>
                    <a:noFill/>
                  </a:ln>
                  <a:solidFill>
                    <a:srgbClr val="44546A"/>
                  </a:solidFill>
                  <a:effectLst/>
                  <a:uLnTx/>
                  <a:uFillTx/>
                  <a:latin typeface="Arial" charset="0"/>
                  <a:ea typeface="Arial" charset="0"/>
                  <a:cs typeface="Arial" charset="0"/>
                </a:rPr>
                <a:t>nNNNNN</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26" name="Text Placeholder 32"/>
            <p:cNvSpPr txBox="1">
              <a:spLocks/>
            </p:cNvSpPr>
            <p:nvPr/>
          </p:nvSpPr>
          <p:spPr>
            <a:xfrm>
              <a:off x="3531924" y="3222331"/>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err="1">
                  <a:ln>
                    <a:noFill/>
                  </a:ln>
                  <a:solidFill>
                    <a:srgbClr val="44546A"/>
                  </a:solidFill>
                  <a:effectLst/>
                  <a:uLnTx/>
                  <a:uFillTx/>
                  <a:latin typeface="Arial" charset="0"/>
                  <a:ea typeface="Arial" charset="0"/>
                  <a:cs typeface="Arial" charset="0"/>
                </a:rPr>
                <a:t>NNNNnn</a:t>
              </a: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 or </a:t>
              </a:r>
              <a:r>
                <a:rPr kumimoji="0" lang="en-GB" sz="1600" b="0" i="0" u="none" strike="noStrike" kern="1200" cap="none" spc="0" normalizeH="0" baseline="0" noProof="0" dirty="0" err="1">
                  <a:ln>
                    <a:noFill/>
                  </a:ln>
                  <a:solidFill>
                    <a:srgbClr val="44546A"/>
                  </a:solidFill>
                  <a:effectLst/>
                  <a:uLnTx/>
                  <a:uFillTx/>
                  <a:latin typeface="Arial" charset="0"/>
                  <a:ea typeface="Arial" charset="0"/>
                  <a:cs typeface="Arial" charset="0"/>
                </a:rPr>
                <a:t>nnNNNN</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27" name="Text Placeholder 32"/>
            <p:cNvSpPr txBox="1">
              <a:spLocks/>
            </p:cNvSpPr>
            <p:nvPr/>
          </p:nvSpPr>
          <p:spPr>
            <a:xfrm>
              <a:off x="3531924" y="3793985"/>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err="1">
                  <a:ln>
                    <a:noFill/>
                  </a:ln>
                  <a:solidFill>
                    <a:srgbClr val="44546A"/>
                  </a:solidFill>
                  <a:effectLst/>
                  <a:uLnTx/>
                  <a:uFillTx/>
                  <a:latin typeface="Arial" charset="0"/>
                  <a:ea typeface="Arial" charset="0"/>
                  <a:cs typeface="Arial" charset="0"/>
                </a:rPr>
                <a:t>NNNnnn</a:t>
              </a: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 or </a:t>
              </a:r>
              <a:r>
                <a:rPr kumimoji="0" lang="en-GB" sz="1600" b="0" i="0" u="none" strike="noStrike" kern="1200" cap="none" spc="0" normalizeH="0" baseline="0" noProof="0" dirty="0" err="1">
                  <a:ln>
                    <a:noFill/>
                  </a:ln>
                  <a:solidFill>
                    <a:srgbClr val="44546A"/>
                  </a:solidFill>
                  <a:effectLst/>
                  <a:uLnTx/>
                  <a:uFillTx/>
                  <a:latin typeface="Arial" charset="0"/>
                  <a:ea typeface="Arial" charset="0"/>
                  <a:cs typeface="Arial" charset="0"/>
                </a:rPr>
                <a:t>nnnNNN</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28" name="Text Placeholder 32"/>
            <p:cNvSpPr txBox="1">
              <a:spLocks/>
            </p:cNvSpPr>
            <p:nvPr/>
          </p:nvSpPr>
          <p:spPr>
            <a:xfrm>
              <a:off x="3531924" y="4312432"/>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err="1">
                  <a:ln>
                    <a:noFill/>
                  </a:ln>
                  <a:solidFill>
                    <a:srgbClr val="44546A"/>
                  </a:solidFill>
                  <a:effectLst/>
                  <a:uLnTx/>
                  <a:uFillTx/>
                  <a:latin typeface="Arial" charset="0"/>
                  <a:ea typeface="Arial" charset="0"/>
                  <a:cs typeface="Arial" charset="0"/>
                </a:rPr>
                <a:t>NNnnnn</a:t>
              </a: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 or </a:t>
              </a:r>
              <a:r>
                <a:rPr kumimoji="0" lang="en-GB" sz="1600" b="0" i="0" u="none" strike="noStrike" kern="1200" cap="none" spc="0" normalizeH="0" baseline="0" noProof="0" dirty="0" err="1">
                  <a:ln>
                    <a:noFill/>
                  </a:ln>
                  <a:solidFill>
                    <a:srgbClr val="44546A"/>
                  </a:solidFill>
                  <a:effectLst/>
                  <a:uLnTx/>
                  <a:uFillTx/>
                  <a:latin typeface="Arial" charset="0"/>
                  <a:ea typeface="Arial" charset="0"/>
                  <a:cs typeface="Arial" charset="0"/>
                </a:rPr>
                <a:t>nnnnNN</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29" name="Text Placeholder 32"/>
            <p:cNvSpPr txBox="1">
              <a:spLocks/>
            </p:cNvSpPr>
            <p:nvPr/>
          </p:nvSpPr>
          <p:spPr>
            <a:xfrm>
              <a:off x="5790798" y="2114924"/>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1,000,000:1</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30" name="Text Placeholder 32"/>
            <p:cNvSpPr txBox="1">
              <a:spLocks/>
            </p:cNvSpPr>
            <p:nvPr/>
          </p:nvSpPr>
          <p:spPr>
            <a:xfrm>
              <a:off x="5790798" y="2642455"/>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55,556:1</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31" name="Text Placeholder 32"/>
            <p:cNvSpPr txBox="1">
              <a:spLocks/>
            </p:cNvSpPr>
            <p:nvPr/>
          </p:nvSpPr>
          <p:spPr>
            <a:xfrm>
              <a:off x="5790798" y="3222331"/>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5,556:1</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32" name="Text Placeholder 32"/>
            <p:cNvSpPr txBox="1">
              <a:spLocks/>
            </p:cNvSpPr>
            <p:nvPr/>
          </p:nvSpPr>
          <p:spPr>
            <a:xfrm>
              <a:off x="5790798" y="3793985"/>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556:1</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33" name="Text Placeholder 32"/>
            <p:cNvSpPr txBox="1">
              <a:spLocks/>
            </p:cNvSpPr>
            <p:nvPr/>
          </p:nvSpPr>
          <p:spPr>
            <a:xfrm>
              <a:off x="5790798" y="4312432"/>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56:1</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34" name="Text Placeholder 32"/>
            <p:cNvSpPr txBox="1">
              <a:spLocks/>
            </p:cNvSpPr>
            <p:nvPr/>
          </p:nvSpPr>
          <p:spPr>
            <a:xfrm>
              <a:off x="7682780" y="2114924"/>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£25,000*</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35" name="Text Placeholder 32"/>
            <p:cNvSpPr txBox="1">
              <a:spLocks/>
            </p:cNvSpPr>
            <p:nvPr/>
          </p:nvSpPr>
          <p:spPr>
            <a:xfrm>
              <a:off x="7682780" y="2642455"/>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£2,000</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36" name="Text Placeholder 32"/>
            <p:cNvSpPr txBox="1">
              <a:spLocks/>
            </p:cNvSpPr>
            <p:nvPr/>
          </p:nvSpPr>
          <p:spPr>
            <a:xfrm>
              <a:off x="7682780" y="3222331"/>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£250</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37" name="Text Placeholder 32"/>
            <p:cNvSpPr txBox="1">
              <a:spLocks/>
            </p:cNvSpPr>
            <p:nvPr/>
          </p:nvSpPr>
          <p:spPr>
            <a:xfrm>
              <a:off x="7682780" y="3793985"/>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£25</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38" name="Text Placeholder 32"/>
            <p:cNvSpPr txBox="1">
              <a:spLocks/>
            </p:cNvSpPr>
            <p:nvPr/>
          </p:nvSpPr>
          <p:spPr>
            <a:xfrm>
              <a:off x="7682780" y="4312432"/>
              <a:ext cx="2334377" cy="19764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4546A"/>
                  </a:solidFill>
                  <a:effectLst/>
                  <a:uLnTx/>
                  <a:uFillTx/>
                  <a:latin typeface="Arial" charset="0"/>
                  <a:ea typeface="Arial" charset="0"/>
                  <a:cs typeface="Arial" charset="0"/>
                </a:rPr>
                <a:t>3 free tickets</a:t>
              </a:r>
              <a:endParaRPr kumimoji="0" lang="en-US" sz="1600" b="0" i="0" u="none" strike="noStrike" kern="1200" cap="none" spc="0" normalizeH="0" baseline="0" noProof="0" dirty="0">
                <a:ln>
                  <a:noFill/>
                </a:ln>
                <a:solidFill>
                  <a:srgbClr val="44546A"/>
                </a:solidFill>
                <a:effectLst/>
                <a:uLnTx/>
                <a:uFillTx/>
                <a:latin typeface="Arial" charset="0"/>
                <a:ea typeface="Arial" charset="0"/>
                <a:cs typeface="Arial" charset="0"/>
              </a:endParaRPr>
            </a:p>
          </p:txBody>
        </p:sp>
        <p:sp>
          <p:nvSpPr>
            <p:cNvPr id="39" name="Text Placeholder 32"/>
            <p:cNvSpPr txBox="1">
              <a:spLocks/>
            </p:cNvSpPr>
            <p:nvPr/>
          </p:nvSpPr>
          <p:spPr>
            <a:xfrm>
              <a:off x="3382739" y="4776947"/>
              <a:ext cx="2632746" cy="40416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E6007E"/>
                  </a:solidFill>
                  <a:effectLst/>
                  <a:uLnTx/>
                  <a:uFillTx/>
                  <a:latin typeface="Arial" charset="0"/>
                  <a:ea typeface="Arial" charset="0"/>
                  <a:cs typeface="Arial" charset="0"/>
                </a:rPr>
                <a:t>N is a match, n is not. So NNNNNN </a:t>
              </a:r>
              <a:br>
                <a:rPr kumimoji="0" lang="en-GB" sz="1000" b="1" i="0" u="none" strike="noStrike" kern="1200" cap="none" spc="0" normalizeH="0" baseline="0" noProof="0" dirty="0">
                  <a:ln>
                    <a:noFill/>
                  </a:ln>
                  <a:solidFill>
                    <a:srgbClr val="E6007E"/>
                  </a:solidFill>
                  <a:effectLst/>
                  <a:uLnTx/>
                  <a:uFillTx/>
                  <a:latin typeface="Arial" charset="0"/>
                  <a:ea typeface="Arial" charset="0"/>
                  <a:cs typeface="Arial" charset="0"/>
                </a:rPr>
              </a:br>
              <a:r>
                <a:rPr kumimoji="0" lang="en-GB" sz="1000" b="1" i="0" u="none" strike="noStrike" kern="1200" cap="none" spc="0" normalizeH="0" baseline="0" noProof="0" dirty="0">
                  <a:ln>
                    <a:noFill/>
                  </a:ln>
                  <a:solidFill>
                    <a:srgbClr val="E6007E"/>
                  </a:solidFill>
                  <a:effectLst/>
                  <a:uLnTx/>
                  <a:uFillTx/>
                  <a:latin typeface="Arial" charset="0"/>
                  <a:ea typeface="Arial" charset="0"/>
                  <a:cs typeface="Arial" charset="0"/>
                </a:rPr>
                <a:t>is 6 matches and </a:t>
              </a:r>
              <a:r>
                <a:rPr kumimoji="0" lang="en-GB" sz="1000" b="1" i="0" u="none" strike="noStrike" kern="1200" cap="none" spc="0" normalizeH="0" baseline="0" noProof="0" dirty="0" err="1">
                  <a:ln>
                    <a:noFill/>
                  </a:ln>
                  <a:solidFill>
                    <a:srgbClr val="E6007E"/>
                  </a:solidFill>
                  <a:effectLst/>
                  <a:uLnTx/>
                  <a:uFillTx/>
                  <a:latin typeface="Arial" charset="0"/>
                  <a:ea typeface="Arial" charset="0"/>
                  <a:cs typeface="Arial" charset="0"/>
                </a:rPr>
                <a:t>nnnnnn</a:t>
              </a:r>
              <a:r>
                <a:rPr kumimoji="0" lang="en-GB" sz="1000" b="1" i="0" u="none" strike="noStrike" kern="1200" cap="none" spc="0" normalizeH="0" baseline="0" noProof="0" dirty="0">
                  <a:ln>
                    <a:noFill/>
                  </a:ln>
                  <a:solidFill>
                    <a:srgbClr val="E6007E"/>
                  </a:solidFill>
                  <a:effectLst/>
                  <a:uLnTx/>
                  <a:uFillTx/>
                  <a:latin typeface="Arial" charset="0"/>
                  <a:ea typeface="Arial" charset="0"/>
                  <a:cs typeface="Arial" charset="0"/>
                </a:rPr>
                <a:t> is no matches </a:t>
              </a:r>
              <a:endParaRPr kumimoji="0" lang="en-US" sz="1000" b="1" i="0" u="none" strike="noStrike" kern="1200" cap="none" spc="0" normalizeH="0" baseline="0" noProof="0" dirty="0">
                <a:ln>
                  <a:noFill/>
                </a:ln>
                <a:solidFill>
                  <a:srgbClr val="E6007E"/>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1896620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2"/>
          <p:cNvSpPr txBox="1">
            <a:spLocks/>
          </p:cNvSpPr>
          <p:nvPr/>
        </p:nvSpPr>
        <p:spPr>
          <a:xfrm>
            <a:off x="537521" y="332995"/>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2400" b="1" dirty="0">
                <a:solidFill>
                  <a:srgbClr val="92D050"/>
                </a:solidFill>
                <a:latin typeface="Arial" charset="0"/>
                <a:ea typeface="Arial" charset="0"/>
                <a:cs typeface="Arial" charset="0"/>
              </a:rPr>
              <a:t>Bolt-On prizes</a:t>
            </a:r>
            <a:endParaRPr lang="id-ID" sz="2400" b="1" dirty="0">
              <a:solidFill>
                <a:srgbClr val="92D050"/>
              </a:solidFill>
              <a:latin typeface="Arial" charset="0"/>
              <a:ea typeface="Arial" charset="0"/>
              <a:cs typeface="Arial" charset="0"/>
            </a:endParaRPr>
          </a:p>
        </p:txBody>
      </p:sp>
      <p:sp>
        <p:nvSpPr>
          <p:cNvPr id="41" name="Content Placeholder 2"/>
          <p:cNvSpPr txBox="1">
            <a:spLocks/>
          </p:cNvSpPr>
          <p:nvPr/>
        </p:nvSpPr>
        <p:spPr>
          <a:xfrm>
            <a:off x="537521" y="963354"/>
            <a:ext cx="10515600" cy="435133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50000"/>
              </a:lnSpc>
              <a:buNone/>
              <a:defRPr/>
            </a:pPr>
            <a:r>
              <a:rPr lang="en-GB" sz="2400" dirty="0">
                <a:solidFill>
                  <a:srgbClr val="44546A">
                    <a:lumMod val="75000"/>
                  </a:srgbClr>
                </a:solidFill>
                <a:latin typeface="Arial" panose="020B0604020202020204" pitchFamily="34" charset="0"/>
                <a:cs typeface="Arial" panose="020B0604020202020204" pitchFamily="34" charset="0"/>
              </a:rPr>
              <a:t>There will also be seasonal national bolt on prizes throughout the year, these will be in addition to the regular draw to encourage new players to enter and to reward existing supporters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rot="21218927">
            <a:off x="2998725" y="3254495"/>
            <a:ext cx="1962340" cy="1399329"/>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3"/>
          <a:stretch>
            <a:fillRect/>
          </a:stretch>
        </p:blipFill>
        <p:spPr>
          <a:xfrm rot="596891">
            <a:off x="6209891" y="3232865"/>
            <a:ext cx="1425564" cy="14425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85332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296368" y="703588"/>
            <a:ext cx="2496008" cy="2478926"/>
          </a:xfrm>
          <a:prstGeom prst="ellipse">
            <a:avLst/>
          </a:prstGeom>
          <a:noFill/>
          <a:ln w="12700" cap="flat" cmpd="sng" algn="ctr">
            <a:solidFill>
              <a:sysClr val="windowText" lastClr="000000">
                <a:lumMod val="75000"/>
                <a:lumOff val="25000"/>
              </a:sys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p:cNvSpPr txBox="1">
            <a:spLocks/>
          </p:cNvSpPr>
          <p:nvPr/>
        </p:nvSpPr>
        <p:spPr>
          <a:xfrm>
            <a:off x="475562" y="89217"/>
            <a:ext cx="10210324" cy="28326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How the lottery works</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sp>
        <p:nvSpPr>
          <p:cNvPr id="6" name="Oval 5"/>
          <p:cNvSpPr/>
          <p:nvPr/>
        </p:nvSpPr>
        <p:spPr>
          <a:xfrm>
            <a:off x="4457886" y="864338"/>
            <a:ext cx="2196756" cy="2181721"/>
          </a:xfrm>
          <a:prstGeom prst="ellips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7" name="Text Placeholder 33"/>
          <p:cNvSpPr txBox="1">
            <a:spLocks/>
          </p:cNvSpPr>
          <p:nvPr/>
        </p:nvSpPr>
        <p:spPr>
          <a:xfrm>
            <a:off x="4253721" y="1524990"/>
            <a:ext cx="2654008" cy="82870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400" b="1" i="0" u="none" strike="noStrike" kern="1200" cap="none" spc="0" normalizeH="0" baseline="0" noProof="0" dirty="0">
                <a:ln>
                  <a:noFill/>
                </a:ln>
                <a:solidFill>
                  <a:prstClr val="white"/>
                </a:solidFill>
                <a:effectLst/>
                <a:uLnTx/>
                <a:uFillTx/>
                <a:latin typeface="Arial" charset="0"/>
                <a:ea typeface="Arial" charset="0"/>
                <a:cs typeface="Arial" charset="0"/>
              </a:rPr>
              <a:t>How it works</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3200" b="1" i="0" u="none" strike="noStrike" kern="1200" cap="none" spc="0" normalizeH="0" baseline="0" noProof="0" dirty="0">
                <a:ln>
                  <a:noFill/>
                </a:ln>
                <a:solidFill>
                  <a:prstClr val="white"/>
                </a:solidFill>
                <a:effectLst/>
                <a:uLnTx/>
                <a:uFillTx/>
                <a:latin typeface="Arial" charset="0"/>
                <a:ea typeface="Arial" charset="0"/>
                <a:cs typeface="Arial" charset="0"/>
              </a:rPr>
              <a:t>Causes</a:t>
            </a:r>
          </a:p>
        </p:txBody>
      </p:sp>
      <p:sp>
        <p:nvSpPr>
          <p:cNvPr id="8" name="Oval 7"/>
          <p:cNvSpPr/>
          <p:nvPr/>
        </p:nvSpPr>
        <p:spPr>
          <a:xfrm>
            <a:off x="4222963" y="1735622"/>
            <a:ext cx="195053" cy="193718"/>
          </a:xfrm>
          <a:prstGeom prst="ellipse">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9" name="Oval 8"/>
          <p:cNvSpPr/>
          <p:nvPr/>
        </p:nvSpPr>
        <p:spPr>
          <a:xfrm>
            <a:off x="4462189" y="2603019"/>
            <a:ext cx="195053" cy="193718"/>
          </a:xfrm>
          <a:prstGeom prst="ellipse">
            <a:avLst/>
          </a:prstGeom>
          <a:solidFill>
            <a:srgbClr val="EE6F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0" name="Oval 9"/>
          <p:cNvSpPr/>
          <p:nvPr/>
        </p:nvSpPr>
        <p:spPr>
          <a:xfrm>
            <a:off x="6440014" y="2614828"/>
            <a:ext cx="195053" cy="193718"/>
          </a:xfrm>
          <a:prstGeom prst="ellips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2" name="Oval 11"/>
          <p:cNvSpPr/>
          <p:nvPr/>
        </p:nvSpPr>
        <p:spPr>
          <a:xfrm>
            <a:off x="6701654" y="1735622"/>
            <a:ext cx="195053" cy="193718"/>
          </a:xfrm>
          <a:prstGeom prst="ellipse">
            <a:avLst/>
          </a:prstGeom>
          <a:solidFill>
            <a:srgbClr val="FFCE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13" name="Oval 12"/>
          <p:cNvSpPr/>
          <p:nvPr/>
        </p:nvSpPr>
        <p:spPr>
          <a:xfrm>
            <a:off x="5483198" y="3090032"/>
            <a:ext cx="195053" cy="193718"/>
          </a:xfrm>
          <a:prstGeom prst="ellipse">
            <a:avLst/>
          </a:prstGeom>
          <a:solidFill>
            <a:srgbClr val="96C1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grpSp>
        <p:nvGrpSpPr>
          <p:cNvPr id="53" name="Group 52"/>
          <p:cNvGrpSpPr/>
          <p:nvPr/>
        </p:nvGrpSpPr>
        <p:grpSpPr>
          <a:xfrm>
            <a:off x="4131466" y="3342258"/>
            <a:ext cx="2960157" cy="2731970"/>
            <a:chOff x="4131466" y="3342258"/>
            <a:chExt cx="2960157" cy="2731970"/>
          </a:xfrm>
        </p:grpSpPr>
        <p:cxnSp>
          <p:nvCxnSpPr>
            <p:cNvPr id="26" name="Straight Connector 25"/>
            <p:cNvCxnSpPr/>
            <p:nvPr/>
          </p:nvCxnSpPr>
          <p:spPr>
            <a:xfrm>
              <a:off x="5537698" y="3342258"/>
              <a:ext cx="0" cy="122146"/>
            </a:xfrm>
            <a:prstGeom prst="line">
              <a:avLst/>
            </a:prstGeom>
            <a:noFill/>
            <a:ln w="6350" cap="flat" cmpd="sng" algn="ctr">
              <a:solidFill>
                <a:sysClr val="windowText" lastClr="000000">
                  <a:lumMod val="75000"/>
                  <a:lumOff val="25000"/>
                </a:sysClr>
              </a:solidFill>
              <a:prstDash val="solid"/>
              <a:miter lim="800000"/>
            </a:ln>
            <a:effectLst/>
          </p:spPr>
        </p:cxnSp>
        <p:cxnSp>
          <p:nvCxnSpPr>
            <p:cNvPr id="27" name="Straight Connector 26"/>
            <p:cNvCxnSpPr/>
            <p:nvPr/>
          </p:nvCxnSpPr>
          <p:spPr>
            <a:xfrm flipH="1">
              <a:off x="5530857" y="3467424"/>
              <a:ext cx="196231" cy="0"/>
            </a:xfrm>
            <a:prstGeom prst="line">
              <a:avLst/>
            </a:prstGeom>
            <a:noFill/>
            <a:ln w="6350" cap="flat" cmpd="sng" algn="ctr">
              <a:solidFill>
                <a:sysClr val="windowText" lastClr="000000">
                  <a:lumMod val="75000"/>
                  <a:lumOff val="25000"/>
                </a:sysClr>
              </a:solidFill>
              <a:prstDash val="solid"/>
              <a:miter lim="800000"/>
            </a:ln>
            <a:effectLst/>
          </p:spPr>
        </p:cxnSp>
        <p:cxnSp>
          <p:nvCxnSpPr>
            <p:cNvPr id="28" name="Straight Connector 27"/>
            <p:cNvCxnSpPr/>
            <p:nvPr/>
          </p:nvCxnSpPr>
          <p:spPr>
            <a:xfrm>
              <a:off x="5725273" y="3463589"/>
              <a:ext cx="1815" cy="197482"/>
            </a:xfrm>
            <a:prstGeom prst="line">
              <a:avLst/>
            </a:prstGeom>
            <a:noFill/>
            <a:ln w="6350" cap="flat" cmpd="sng" algn="ctr">
              <a:solidFill>
                <a:sysClr val="windowText" lastClr="000000">
                  <a:lumMod val="75000"/>
                  <a:lumOff val="25000"/>
                </a:sysClr>
              </a:solidFill>
              <a:prstDash val="solid"/>
              <a:miter lim="800000"/>
            </a:ln>
            <a:effectLst/>
          </p:spPr>
        </p:cxnSp>
        <p:sp>
          <p:nvSpPr>
            <p:cNvPr id="30" name="Oval 29"/>
            <p:cNvSpPr/>
            <p:nvPr/>
          </p:nvSpPr>
          <p:spPr>
            <a:xfrm>
              <a:off x="5058257" y="3783467"/>
              <a:ext cx="1106574" cy="1099001"/>
            </a:xfrm>
            <a:prstGeom prst="ellipse">
              <a:avLst/>
            </a:prstGeom>
            <a:noFill/>
            <a:ln w="127000" cap="flat" cmpd="sng" algn="ctr">
              <a:solidFill>
                <a:srgbClr val="96C12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9602" y="3936152"/>
              <a:ext cx="556002" cy="712761"/>
            </a:xfrm>
            <a:prstGeom prst="rect">
              <a:avLst/>
            </a:prstGeom>
          </p:spPr>
        </p:pic>
        <p:sp>
          <p:nvSpPr>
            <p:cNvPr id="41" name="Text Placeholder 32"/>
            <p:cNvSpPr txBox="1">
              <a:spLocks/>
            </p:cNvSpPr>
            <p:nvPr/>
          </p:nvSpPr>
          <p:spPr>
            <a:xfrm>
              <a:off x="4231572" y="5236989"/>
              <a:ext cx="2759945" cy="8372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t>The LA will check the causes qualifies </a:t>
              </a:r>
              <a:b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br>
              <a: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t>and approve them. Once approved </a:t>
              </a:r>
              <a:b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br>
              <a: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t>they’ll have their own page and welcome pack in 1-2 days!</a:t>
              </a:r>
            </a:p>
          </p:txBody>
        </p:sp>
        <p:sp>
          <p:nvSpPr>
            <p:cNvPr id="42" name="Text Placeholder 33"/>
            <p:cNvSpPr txBox="1">
              <a:spLocks/>
            </p:cNvSpPr>
            <p:nvPr/>
          </p:nvSpPr>
          <p:spPr>
            <a:xfrm>
              <a:off x="4131466" y="4984980"/>
              <a:ext cx="2960157" cy="2376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96C121"/>
                  </a:solidFill>
                  <a:effectLst/>
                  <a:uLnTx/>
                  <a:uFillTx/>
                  <a:latin typeface="Arial" charset="0"/>
                  <a:ea typeface="Arial" charset="0"/>
                  <a:cs typeface="Arial" charset="0"/>
                </a:rPr>
                <a:t>Get Approved</a:t>
              </a:r>
            </a:p>
          </p:txBody>
        </p:sp>
      </p:grpSp>
      <p:grpSp>
        <p:nvGrpSpPr>
          <p:cNvPr id="55" name="Group 54"/>
          <p:cNvGrpSpPr/>
          <p:nvPr/>
        </p:nvGrpSpPr>
        <p:grpSpPr>
          <a:xfrm>
            <a:off x="6986364" y="640453"/>
            <a:ext cx="3387733" cy="2129285"/>
            <a:chOff x="6986364" y="640453"/>
            <a:chExt cx="3387733" cy="2129285"/>
          </a:xfrm>
        </p:grpSpPr>
        <p:cxnSp>
          <p:nvCxnSpPr>
            <p:cNvPr id="20" name="Straight Connector 19"/>
            <p:cNvCxnSpPr/>
            <p:nvPr/>
          </p:nvCxnSpPr>
          <p:spPr>
            <a:xfrm flipH="1">
              <a:off x="7548964" y="1171936"/>
              <a:ext cx="562600" cy="0"/>
            </a:xfrm>
            <a:prstGeom prst="line">
              <a:avLst/>
            </a:prstGeom>
            <a:noFill/>
            <a:ln w="6350" cap="flat" cmpd="sng" algn="ctr">
              <a:solidFill>
                <a:sysClr val="windowText" lastClr="000000">
                  <a:lumMod val="75000"/>
                  <a:lumOff val="25000"/>
                </a:sysClr>
              </a:solidFill>
              <a:prstDash val="solid"/>
              <a:miter lim="800000"/>
            </a:ln>
            <a:effectLst/>
          </p:spPr>
        </p:cxnSp>
        <p:cxnSp>
          <p:nvCxnSpPr>
            <p:cNvPr id="21" name="Straight Connector 20"/>
            <p:cNvCxnSpPr/>
            <p:nvPr/>
          </p:nvCxnSpPr>
          <p:spPr>
            <a:xfrm>
              <a:off x="7548964" y="1171936"/>
              <a:ext cx="0" cy="648398"/>
            </a:xfrm>
            <a:prstGeom prst="line">
              <a:avLst/>
            </a:prstGeom>
            <a:noFill/>
            <a:ln w="6350" cap="flat" cmpd="sng" algn="ctr">
              <a:solidFill>
                <a:sysClr val="windowText" lastClr="000000">
                  <a:lumMod val="75000"/>
                  <a:lumOff val="25000"/>
                </a:sysClr>
              </a:solidFill>
              <a:prstDash val="solid"/>
              <a:miter lim="800000"/>
            </a:ln>
            <a:effectLst/>
          </p:spPr>
        </p:cxnSp>
        <p:cxnSp>
          <p:nvCxnSpPr>
            <p:cNvPr id="22" name="Straight Connector 21"/>
            <p:cNvCxnSpPr/>
            <p:nvPr/>
          </p:nvCxnSpPr>
          <p:spPr>
            <a:xfrm flipH="1">
              <a:off x="6986364" y="1820334"/>
              <a:ext cx="562600" cy="0"/>
            </a:xfrm>
            <a:prstGeom prst="line">
              <a:avLst/>
            </a:prstGeom>
            <a:noFill/>
            <a:ln w="6350" cap="flat" cmpd="sng" algn="ctr">
              <a:solidFill>
                <a:sysClr val="windowText" lastClr="000000">
                  <a:lumMod val="75000"/>
                  <a:lumOff val="25000"/>
                </a:sysClr>
              </a:solidFill>
              <a:prstDash val="solid"/>
              <a:miter lim="800000"/>
            </a:ln>
            <a:effectLst/>
          </p:spPr>
        </p:cxnSp>
        <p:sp>
          <p:nvSpPr>
            <p:cNvPr id="38" name="Text Placeholder 33"/>
            <p:cNvSpPr txBox="1">
              <a:spLocks/>
            </p:cNvSpPr>
            <p:nvPr/>
          </p:nvSpPr>
          <p:spPr>
            <a:xfrm>
              <a:off x="7413940" y="1822062"/>
              <a:ext cx="2960157" cy="2376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FFCE2D"/>
                  </a:solidFill>
                  <a:effectLst/>
                  <a:uLnTx/>
                  <a:uFillTx/>
                  <a:latin typeface="Arial" charset="0"/>
                  <a:ea typeface="Arial" charset="0"/>
                  <a:cs typeface="Arial" charset="0"/>
                </a:rPr>
                <a:t>Raise Funds</a:t>
              </a:r>
            </a:p>
          </p:txBody>
        </p:sp>
        <p:sp>
          <p:nvSpPr>
            <p:cNvPr id="39" name="Text Placeholder 32"/>
            <p:cNvSpPr txBox="1">
              <a:spLocks/>
            </p:cNvSpPr>
            <p:nvPr/>
          </p:nvSpPr>
          <p:spPr>
            <a:xfrm>
              <a:off x="7635832" y="2108874"/>
              <a:ext cx="2516372" cy="66086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t>Every month the cause will get </a:t>
              </a:r>
              <a:b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br>
              <a: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t>their raised funds paid directly into </a:t>
              </a:r>
              <a:b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br>
              <a: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t>their nominated account!</a:t>
              </a:r>
            </a:p>
          </p:txBody>
        </p:sp>
        <p:sp>
          <p:nvSpPr>
            <p:cNvPr id="43" name="Oval 42"/>
            <p:cNvSpPr/>
            <p:nvPr/>
          </p:nvSpPr>
          <p:spPr>
            <a:xfrm>
              <a:off x="8340730" y="640453"/>
              <a:ext cx="1106574" cy="1099001"/>
            </a:xfrm>
            <a:prstGeom prst="ellipse">
              <a:avLst/>
            </a:prstGeom>
            <a:noFill/>
            <a:ln w="127000" cap="flat" cmpd="sng" algn="ctr">
              <a:solidFill>
                <a:srgbClr val="FFCE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Text Placeholder 33"/>
            <p:cNvSpPr txBox="1">
              <a:spLocks/>
            </p:cNvSpPr>
            <p:nvPr/>
          </p:nvSpPr>
          <p:spPr>
            <a:xfrm>
              <a:off x="8645861" y="776131"/>
              <a:ext cx="431252" cy="68091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5400" b="1" i="0" u="none" strike="noStrike" kern="1200" cap="none" spc="0" normalizeH="0" baseline="0" noProof="0" dirty="0">
                  <a:ln>
                    <a:noFill/>
                  </a:ln>
                  <a:solidFill>
                    <a:srgbClr val="FFCE2D"/>
                  </a:solidFill>
                  <a:effectLst/>
                  <a:uLnTx/>
                  <a:uFillTx/>
                  <a:latin typeface="Arial" charset="0"/>
                  <a:ea typeface="Arial" charset="0"/>
                  <a:cs typeface="Arial" charset="0"/>
                </a:rPr>
                <a:t>£</a:t>
              </a:r>
            </a:p>
          </p:txBody>
        </p:sp>
      </p:grpSp>
      <p:grpSp>
        <p:nvGrpSpPr>
          <p:cNvPr id="54" name="Group 53"/>
          <p:cNvGrpSpPr/>
          <p:nvPr/>
        </p:nvGrpSpPr>
        <p:grpSpPr>
          <a:xfrm>
            <a:off x="6774416" y="2683367"/>
            <a:ext cx="3031884" cy="2743444"/>
            <a:chOff x="6774416" y="2683367"/>
            <a:chExt cx="3031884" cy="2743444"/>
          </a:xfrm>
        </p:grpSpPr>
        <p:cxnSp>
          <p:nvCxnSpPr>
            <p:cNvPr id="23" name="Straight Connector 22"/>
            <p:cNvCxnSpPr/>
            <p:nvPr/>
          </p:nvCxnSpPr>
          <p:spPr>
            <a:xfrm>
              <a:off x="7401545" y="2683367"/>
              <a:ext cx="4077" cy="844199"/>
            </a:xfrm>
            <a:prstGeom prst="line">
              <a:avLst/>
            </a:prstGeom>
            <a:noFill/>
            <a:ln w="6350" cap="flat" cmpd="sng" algn="ctr">
              <a:solidFill>
                <a:sysClr val="windowText" lastClr="000000">
                  <a:lumMod val="75000"/>
                  <a:lumOff val="25000"/>
                </a:sysClr>
              </a:solidFill>
              <a:prstDash val="solid"/>
              <a:miter lim="800000"/>
            </a:ln>
            <a:effectLst/>
          </p:spPr>
        </p:cxnSp>
        <p:cxnSp>
          <p:nvCxnSpPr>
            <p:cNvPr id="24" name="Straight Connector 23"/>
            <p:cNvCxnSpPr/>
            <p:nvPr/>
          </p:nvCxnSpPr>
          <p:spPr>
            <a:xfrm flipH="1">
              <a:off x="6774416" y="2683367"/>
              <a:ext cx="631205" cy="0"/>
            </a:xfrm>
            <a:prstGeom prst="line">
              <a:avLst/>
            </a:prstGeom>
            <a:noFill/>
            <a:ln w="6350" cap="flat" cmpd="sng" algn="ctr">
              <a:solidFill>
                <a:sysClr val="windowText" lastClr="000000">
                  <a:lumMod val="75000"/>
                  <a:lumOff val="25000"/>
                </a:sysClr>
              </a:solidFill>
              <a:prstDash val="solid"/>
              <a:miter lim="800000"/>
            </a:ln>
            <a:effectLst/>
          </p:spPr>
        </p:cxnSp>
        <p:cxnSp>
          <p:nvCxnSpPr>
            <p:cNvPr id="25" name="Straight Connector 24"/>
            <p:cNvCxnSpPr/>
            <p:nvPr/>
          </p:nvCxnSpPr>
          <p:spPr>
            <a:xfrm flipH="1">
              <a:off x="7401545" y="3527566"/>
              <a:ext cx="196231" cy="0"/>
            </a:xfrm>
            <a:prstGeom prst="line">
              <a:avLst/>
            </a:prstGeom>
            <a:noFill/>
            <a:ln w="6350" cap="flat" cmpd="sng" algn="ctr">
              <a:solidFill>
                <a:sysClr val="windowText" lastClr="000000">
                  <a:lumMod val="75000"/>
                  <a:lumOff val="25000"/>
                </a:sysClr>
              </a:solidFill>
              <a:prstDash val="solid"/>
              <a:miter lim="800000"/>
            </a:ln>
            <a:effectLst/>
          </p:spPr>
        </p:cxnSp>
        <p:sp>
          <p:nvSpPr>
            <p:cNvPr id="31" name="Oval 30"/>
            <p:cNvSpPr/>
            <p:nvPr/>
          </p:nvSpPr>
          <p:spPr>
            <a:xfrm>
              <a:off x="7755138" y="3090032"/>
              <a:ext cx="1106574" cy="1099001"/>
            </a:xfrm>
            <a:prstGeom prst="ellipse">
              <a:avLst/>
            </a:prstGeom>
            <a:noFill/>
            <a:ln w="127000" cap="flat" cmpd="sng" algn="ctr">
              <a:solidFill>
                <a:srgbClr val="00A9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 Placeholder 33"/>
            <p:cNvSpPr txBox="1">
              <a:spLocks/>
            </p:cNvSpPr>
            <p:nvPr/>
          </p:nvSpPr>
          <p:spPr>
            <a:xfrm>
              <a:off x="6828347" y="4292495"/>
              <a:ext cx="2960157" cy="2376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00A9C5"/>
                  </a:solidFill>
                  <a:effectLst/>
                  <a:uLnTx/>
                  <a:uFillTx/>
                  <a:latin typeface="Arial" charset="0"/>
                  <a:ea typeface="Arial" charset="0"/>
                  <a:cs typeface="Arial" charset="0"/>
                </a:rPr>
                <a:t>Market to Supporters</a:t>
              </a:r>
            </a:p>
          </p:txBody>
        </p:sp>
        <p:sp>
          <p:nvSpPr>
            <p:cNvPr id="37" name="Text Placeholder 32"/>
            <p:cNvSpPr txBox="1">
              <a:spLocks/>
            </p:cNvSpPr>
            <p:nvPr/>
          </p:nvSpPr>
          <p:spPr>
            <a:xfrm>
              <a:off x="7046355" y="4547230"/>
              <a:ext cx="2759945" cy="87958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t>Now Live on the site all the cause needs </a:t>
              </a:r>
              <a:b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br>
              <a: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t>to do is market to their supporters.</a:t>
              </a:r>
            </a:p>
          </p:txBody>
        </p:sp>
        <p:grpSp>
          <p:nvGrpSpPr>
            <p:cNvPr id="45" name="Group 44"/>
            <p:cNvGrpSpPr/>
            <p:nvPr/>
          </p:nvGrpSpPr>
          <p:grpSpPr>
            <a:xfrm>
              <a:off x="7923039" y="3383450"/>
              <a:ext cx="536794" cy="327628"/>
              <a:chOff x="2983200" y="1781279"/>
              <a:chExt cx="736745" cy="452766"/>
            </a:xfrm>
          </p:grpSpPr>
          <p:sp>
            <p:nvSpPr>
              <p:cNvPr id="50" name="Rounded Rectangle 49"/>
              <p:cNvSpPr/>
              <p:nvPr/>
            </p:nvSpPr>
            <p:spPr>
              <a:xfrm>
                <a:off x="2983200" y="1781279"/>
                <a:ext cx="736745" cy="390421"/>
              </a:xfrm>
              <a:prstGeom prst="roundRect">
                <a:avLst/>
              </a:prstGeom>
              <a:solidFill>
                <a:srgbClr val="00A9C5"/>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Triangle 56"/>
              <p:cNvSpPr/>
              <p:nvPr/>
            </p:nvSpPr>
            <p:spPr>
              <a:xfrm rot="19356195">
                <a:off x="2990236" y="2056160"/>
                <a:ext cx="251727" cy="177885"/>
              </a:xfrm>
              <a:prstGeom prst="triangle">
                <a:avLst/>
              </a:prstGeom>
              <a:solidFill>
                <a:srgbClr val="00A9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1" name="Group 10"/>
          <p:cNvGrpSpPr/>
          <p:nvPr/>
        </p:nvGrpSpPr>
        <p:grpSpPr>
          <a:xfrm>
            <a:off x="1613517" y="2683367"/>
            <a:ext cx="2960157" cy="2539211"/>
            <a:chOff x="1613517" y="2683367"/>
            <a:chExt cx="2960157" cy="2539211"/>
          </a:xfrm>
        </p:grpSpPr>
        <p:cxnSp>
          <p:nvCxnSpPr>
            <p:cNvPr id="16" name="Straight Connector 15"/>
            <p:cNvCxnSpPr/>
            <p:nvPr/>
          </p:nvCxnSpPr>
          <p:spPr>
            <a:xfrm>
              <a:off x="4053238" y="2683367"/>
              <a:ext cx="2" cy="1073739"/>
            </a:xfrm>
            <a:prstGeom prst="line">
              <a:avLst/>
            </a:prstGeom>
            <a:noFill/>
            <a:ln w="6350" cap="flat" cmpd="sng" algn="ctr">
              <a:solidFill>
                <a:sysClr val="windowText" lastClr="000000">
                  <a:lumMod val="75000"/>
                  <a:lumOff val="25000"/>
                </a:sysClr>
              </a:solidFill>
              <a:prstDash val="solid"/>
              <a:miter lim="800000"/>
            </a:ln>
            <a:effectLst/>
          </p:spPr>
        </p:cxnSp>
        <p:cxnSp>
          <p:nvCxnSpPr>
            <p:cNvPr id="17" name="Straight Connector 16"/>
            <p:cNvCxnSpPr/>
            <p:nvPr/>
          </p:nvCxnSpPr>
          <p:spPr>
            <a:xfrm flipH="1">
              <a:off x="4053240" y="2683367"/>
              <a:ext cx="276078" cy="0"/>
            </a:xfrm>
            <a:prstGeom prst="line">
              <a:avLst/>
            </a:prstGeom>
            <a:noFill/>
            <a:ln w="6350" cap="flat" cmpd="sng" algn="ctr">
              <a:solidFill>
                <a:sysClr val="windowText" lastClr="000000">
                  <a:lumMod val="75000"/>
                  <a:lumOff val="25000"/>
                </a:sysClr>
              </a:solidFill>
              <a:prstDash val="solid"/>
              <a:miter lim="800000"/>
            </a:ln>
            <a:effectLst/>
          </p:spPr>
        </p:cxnSp>
        <p:cxnSp>
          <p:nvCxnSpPr>
            <p:cNvPr id="18" name="Straight Connector 17"/>
            <p:cNvCxnSpPr/>
            <p:nvPr/>
          </p:nvCxnSpPr>
          <p:spPr>
            <a:xfrm flipH="1">
              <a:off x="3857445" y="3744860"/>
              <a:ext cx="196231" cy="0"/>
            </a:xfrm>
            <a:prstGeom prst="line">
              <a:avLst/>
            </a:prstGeom>
            <a:noFill/>
            <a:ln w="6350" cap="flat" cmpd="sng" algn="ctr">
              <a:solidFill>
                <a:sysClr val="windowText" lastClr="000000">
                  <a:lumMod val="75000"/>
                  <a:lumOff val="25000"/>
                </a:sysClr>
              </a:solidFill>
              <a:prstDash val="solid"/>
              <a:miter lim="800000"/>
            </a:ln>
            <a:effectLst/>
          </p:spPr>
        </p:cxnSp>
        <p:sp>
          <p:nvSpPr>
            <p:cNvPr id="29" name="Oval 28"/>
            <p:cNvSpPr/>
            <p:nvPr/>
          </p:nvSpPr>
          <p:spPr>
            <a:xfrm>
              <a:off x="2616978" y="3283185"/>
              <a:ext cx="1106574" cy="1099001"/>
            </a:xfrm>
            <a:prstGeom prst="ellipse">
              <a:avLst/>
            </a:prstGeom>
            <a:noFill/>
            <a:ln w="127000" cap="flat" cmpd="sng" algn="ctr">
              <a:solidFill>
                <a:srgbClr val="EE6F3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33"/>
            <p:cNvSpPr txBox="1">
              <a:spLocks/>
            </p:cNvSpPr>
            <p:nvPr/>
          </p:nvSpPr>
          <p:spPr>
            <a:xfrm>
              <a:off x="1613517" y="4491545"/>
              <a:ext cx="2960157" cy="2376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3320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E6F3E"/>
                  </a:solidFill>
                  <a:effectLst/>
                  <a:uLnTx/>
                  <a:uFillTx/>
                  <a:latin typeface="Arial" charset="0"/>
                  <a:ea typeface="Arial" charset="0"/>
                  <a:cs typeface="Arial" charset="0"/>
                </a:rPr>
                <a:t>Apply to Join</a:t>
              </a:r>
            </a:p>
          </p:txBody>
        </p:sp>
        <p:sp>
          <p:nvSpPr>
            <p:cNvPr id="35" name="Text Placeholder 32"/>
            <p:cNvSpPr txBox="1">
              <a:spLocks/>
            </p:cNvSpPr>
            <p:nvPr/>
          </p:nvSpPr>
          <p:spPr>
            <a:xfrm>
              <a:off x="1713623" y="4778358"/>
              <a:ext cx="2759945" cy="4442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t>Applying is easy. It’s done online </a:t>
              </a:r>
              <a:b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br>
              <a: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t>and takes a few minutes.</a:t>
              </a: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50932">
              <a:off x="2919169" y="3420170"/>
              <a:ext cx="532451" cy="767448"/>
            </a:xfrm>
            <a:prstGeom prst="rect">
              <a:avLst/>
            </a:prstGeom>
          </p:spPr>
        </p:pic>
      </p:grpSp>
      <p:grpSp>
        <p:nvGrpSpPr>
          <p:cNvPr id="56" name="Group 55"/>
          <p:cNvGrpSpPr/>
          <p:nvPr/>
        </p:nvGrpSpPr>
        <p:grpSpPr>
          <a:xfrm>
            <a:off x="499392" y="3283185"/>
            <a:ext cx="1679432" cy="1701795"/>
            <a:chOff x="499392" y="3283185"/>
            <a:chExt cx="1679432" cy="1701795"/>
          </a:xfrm>
        </p:grpSpPr>
        <p:sp>
          <p:nvSpPr>
            <p:cNvPr id="47" name="Oval 46"/>
            <p:cNvSpPr/>
            <p:nvPr/>
          </p:nvSpPr>
          <p:spPr>
            <a:xfrm>
              <a:off x="499392" y="3283185"/>
              <a:ext cx="1679432" cy="1701795"/>
            </a:xfrm>
            <a:prstGeom prst="ellipse">
              <a:avLst/>
            </a:prstGeom>
            <a:solidFill>
              <a:srgbClr val="E600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6C121"/>
                </a:solidFill>
                <a:effectLst/>
                <a:uLnTx/>
                <a:uFillTx/>
                <a:latin typeface="Calibri" panose="020F0502020204030204"/>
                <a:ea typeface="+mn-ea"/>
                <a:cs typeface="+mn-cs"/>
              </a:endParaRPr>
            </a:p>
          </p:txBody>
        </p:sp>
        <p:sp>
          <p:nvSpPr>
            <p:cNvPr id="48" name="Text Placeholder 33"/>
            <p:cNvSpPr txBox="1">
              <a:spLocks/>
            </p:cNvSpPr>
            <p:nvPr/>
          </p:nvSpPr>
          <p:spPr>
            <a:xfrm>
              <a:off x="620225" y="3645110"/>
              <a:ext cx="1382040" cy="113637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100" b="1" i="0" u="none" strike="noStrike" kern="1200" cap="none" spc="0" normalizeH="0" baseline="0" noProof="0" dirty="0">
                  <a:ln>
                    <a:noFill/>
                  </a:ln>
                  <a:solidFill>
                    <a:prstClr val="white"/>
                  </a:solidFill>
                  <a:effectLst/>
                  <a:uLnTx/>
                  <a:uFillTx/>
                  <a:latin typeface="Arial" charset="0"/>
                  <a:ea typeface="Arial" charset="0"/>
                  <a:cs typeface="Arial" charset="0"/>
                </a:rPr>
                <a:t>• There is no cost to the good cause</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100" b="1"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100" b="1" i="0" u="none" strike="noStrike" kern="1200" cap="none" spc="0" normalizeH="0" baseline="0" noProof="0" dirty="0">
                  <a:ln>
                    <a:noFill/>
                  </a:ln>
                  <a:solidFill>
                    <a:prstClr val="white"/>
                  </a:solidFill>
                  <a:effectLst/>
                  <a:uLnTx/>
                  <a:uFillTx/>
                  <a:latin typeface="Arial" charset="0"/>
                  <a:ea typeface="Arial" charset="0"/>
                  <a:cs typeface="Arial" charset="0"/>
                </a:rPr>
                <a:t>• They can be raising money within 1-2 days!</a:t>
              </a:r>
            </a:p>
          </p:txBody>
        </p:sp>
      </p:grpSp>
      <p:grpSp>
        <p:nvGrpSpPr>
          <p:cNvPr id="2" name="Group 1"/>
          <p:cNvGrpSpPr/>
          <p:nvPr/>
        </p:nvGrpSpPr>
        <p:grpSpPr>
          <a:xfrm>
            <a:off x="401883" y="778488"/>
            <a:ext cx="3747508" cy="2276835"/>
            <a:chOff x="401883" y="778488"/>
            <a:chExt cx="3747508" cy="2276835"/>
          </a:xfrm>
        </p:grpSpPr>
        <p:cxnSp>
          <p:nvCxnSpPr>
            <p:cNvPr id="14" name="Straight Connector 13"/>
            <p:cNvCxnSpPr/>
            <p:nvPr/>
          </p:nvCxnSpPr>
          <p:spPr>
            <a:xfrm flipH="1">
              <a:off x="3557582" y="1820334"/>
              <a:ext cx="562600" cy="0"/>
            </a:xfrm>
            <a:prstGeom prst="line">
              <a:avLst/>
            </a:prstGeom>
            <a:noFill/>
            <a:ln w="6350" cap="flat" cmpd="sng" algn="ctr">
              <a:solidFill>
                <a:sysClr val="windowText" lastClr="000000">
                  <a:lumMod val="75000"/>
                  <a:lumOff val="25000"/>
                </a:sysClr>
              </a:solidFill>
              <a:prstDash val="solid"/>
              <a:miter lim="800000"/>
            </a:ln>
            <a:effectLst/>
          </p:spPr>
        </p:cxnSp>
        <p:cxnSp>
          <p:nvCxnSpPr>
            <p:cNvPr id="15" name="Straight Connector 14"/>
            <p:cNvCxnSpPr/>
            <p:nvPr/>
          </p:nvCxnSpPr>
          <p:spPr>
            <a:xfrm flipH="1">
              <a:off x="2994982" y="1504470"/>
              <a:ext cx="562600" cy="0"/>
            </a:xfrm>
            <a:prstGeom prst="line">
              <a:avLst/>
            </a:prstGeom>
            <a:noFill/>
            <a:ln w="6350" cap="flat" cmpd="sng" algn="ctr">
              <a:solidFill>
                <a:sysClr val="windowText" lastClr="000000">
                  <a:lumMod val="75000"/>
                  <a:lumOff val="25000"/>
                </a:sysClr>
              </a:solidFill>
              <a:prstDash val="solid"/>
              <a:miter lim="800000"/>
            </a:ln>
            <a:effectLst/>
          </p:spPr>
        </p:cxnSp>
        <p:sp>
          <p:nvSpPr>
            <p:cNvPr id="19" name="Oval 18"/>
            <p:cNvSpPr/>
            <p:nvPr/>
          </p:nvSpPr>
          <p:spPr>
            <a:xfrm>
              <a:off x="1752073" y="778488"/>
              <a:ext cx="1106575" cy="1099001"/>
            </a:xfrm>
            <a:prstGeom prst="ellipse">
              <a:avLst/>
            </a:prstGeom>
            <a:noFill/>
            <a:ln w="127000" cap="flat" cmpd="sng" algn="ctr">
              <a:solidFill>
                <a:srgbClr val="E6007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 Placeholder 33"/>
            <p:cNvSpPr txBox="1">
              <a:spLocks/>
            </p:cNvSpPr>
            <p:nvPr/>
          </p:nvSpPr>
          <p:spPr>
            <a:xfrm>
              <a:off x="401883" y="1905947"/>
              <a:ext cx="3747508" cy="39220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133200" algn="ctr">
                <a:lnSpc>
                  <a:spcPct val="100000"/>
                </a:lnSpc>
                <a:spcBef>
                  <a:spcPts val="0"/>
                </a:spcBef>
                <a:buNone/>
                <a:defRPr/>
              </a:pPr>
              <a:r>
                <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rPr>
                <a:t>Visit the </a:t>
              </a:r>
              <a:r>
                <a:rPr lang="en-AU" sz="1600" b="1" dirty="0">
                  <a:solidFill>
                    <a:srgbClr val="E6007E"/>
                  </a:solidFill>
                  <a:latin typeface="Arial" charset="0"/>
                  <a:ea typeface="Arial" charset="0"/>
                  <a:cs typeface="Arial" charset="0"/>
                </a:rPr>
                <a:t>site www.StAlbansDistrictLottery.co.uk</a:t>
              </a:r>
              <a:endParaRPr kumimoji="0" lang="en-AU" sz="1600" b="1" i="0" u="none" strike="noStrike" kern="1200" cap="none" spc="0" normalizeH="0" baseline="0" noProof="0" dirty="0">
                <a:ln>
                  <a:noFill/>
                </a:ln>
                <a:solidFill>
                  <a:srgbClr val="E6007E"/>
                </a:solidFill>
                <a:effectLst/>
                <a:uLnTx/>
                <a:uFillTx/>
                <a:latin typeface="Arial" charset="0"/>
                <a:ea typeface="Arial" charset="0"/>
                <a:cs typeface="Arial" charset="0"/>
              </a:endParaRPr>
            </a:p>
          </p:txBody>
        </p:sp>
        <p:sp>
          <p:nvSpPr>
            <p:cNvPr id="33" name="Text Placeholder 32"/>
            <p:cNvSpPr txBox="1">
              <a:spLocks/>
            </p:cNvSpPr>
            <p:nvPr/>
          </p:nvSpPr>
          <p:spPr>
            <a:xfrm>
              <a:off x="925388" y="2382718"/>
              <a:ext cx="2759945" cy="6726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4546A"/>
                  </a:solidFill>
                  <a:effectLst/>
                  <a:uLnTx/>
                  <a:uFillTx/>
                  <a:latin typeface="Arial" charset="0"/>
                  <a:ea typeface="Arial" charset="0"/>
                  <a:cs typeface="Arial" charset="0"/>
                </a:rPr>
                <a:t>The cause will visit the website and go to the fundraisers section where they can find out more and apply to join.</a:t>
              </a:r>
            </a:p>
          </p:txBody>
        </p:sp>
        <p:pic>
          <p:nvPicPr>
            <p:cNvPr id="49" name="Picture 48"/>
            <p:cNvPicPr>
              <a:picLocks noChangeAspect="1"/>
            </p:cNvPicPr>
            <p:nvPr/>
          </p:nvPicPr>
          <p:blipFill>
            <a:blip r:embed="rId4"/>
            <a:stretch>
              <a:fillRect/>
            </a:stretch>
          </p:blipFill>
          <p:spPr>
            <a:xfrm>
              <a:off x="1937392" y="1084038"/>
              <a:ext cx="724921" cy="634925"/>
            </a:xfrm>
            <a:prstGeom prst="rect">
              <a:avLst/>
            </a:prstGeom>
          </p:spPr>
        </p:pic>
        <p:cxnSp>
          <p:nvCxnSpPr>
            <p:cNvPr id="52" name="Straight Connector 51"/>
            <p:cNvCxnSpPr/>
            <p:nvPr/>
          </p:nvCxnSpPr>
          <p:spPr>
            <a:xfrm>
              <a:off x="3557581" y="1497535"/>
              <a:ext cx="0" cy="3306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371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100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100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100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10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100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7" presetClass="entr" presetSubtype="0" fill="hold" nodeType="clickEffect" nodePh="1">
                  <p:stCondLst>
                    <p:cond delay="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AB5B79-965A-485D-8CCC-56B50833E70B}"/>
              </a:ext>
            </a:extLst>
          </p:cNvPr>
          <p:cNvPicPr>
            <a:picLocks noChangeAspect="1"/>
          </p:cNvPicPr>
          <p:nvPr/>
        </p:nvPicPr>
        <p:blipFill>
          <a:blip r:embed="rId2"/>
          <a:stretch>
            <a:fillRect/>
          </a:stretch>
        </p:blipFill>
        <p:spPr>
          <a:xfrm>
            <a:off x="1607662" y="860531"/>
            <a:ext cx="8528181" cy="5629539"/>
          </a:xfrm>
          <a:prstGeom prst="rect">
            <a:avLst/>
          </a:prstGeom>
        </p:spPr>
      </p:pic>
      <p:sp>
        <p:nvSpPr>
          <p:cNvPr id="5" name="Text Placeholder 2"/>
          <p:cNvSpPr txBox="1">
            <a:spLocks/>
          </p:cNvSpPr>
          <p:nvPr/>
        </p:nvSpPr>
        <p:spPr>
          <a:xfrm>
            <a:off x="537521" y="332995"/>
            <a:ext cx="10905239" cy="30462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srgbClr val="92D050"/>
                </a:solidFill>
                <a:effectLst/>
                <a:uLnTx/>
                <a:uFillTx/>
                <a:latin typeface="Arial" charset="0"/>
                <a:ea typeface="Arial" charset="0"/>
                <a:cs typeface="Arial" charset="0"/>
              </a:rPr>
              <a:t>Good cause webpage</a:t>
            </a:r>
            <a:endParaRPr kumimoji="0" lang="id-ID" sz="2400" b="1" i="0" u="none" strike="noStrike" kern="1200" cap="none" spc="0" normalizeH="0" baseline="0" noProof="0" dirty="0">
              <a:ln>
                <a:noFill/>
              </a:ln>
              <a:solidFill>
                <a:srgbClr val="92D05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9918740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TotalTime>
  <Words>1420</Words>
  <Application>Microsoft Office PowerPoint</Application>
  <PresentationFormat>Widescreen</PresentationFormat>
  <Paragraphs>208</Paragraphs>
  <Slides>23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FontAwesome</vt:lpstr>
      <vt:lpstr>Hero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Benham</dc:creator>
  <cp:lastModifiedBy>Liz Marcy</cp:lastModifiedBy>
  <cp:revision>95</cp:revision>
  <dcterms:created xsi:type="dcterms:W3CDTF">2019-09-16T14:35:40Z</dcterms:created>
  <dcterms:modified xsi:type="dcterms:W3CDTF">2022-02-28T08:55:22Z</dcterms:modified>
</cp:coreProperties>
</file>